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CCA3C-42A9-4DAF-ABD3-943C8B722566}" type="datetimeFigureOut">
              <a:rPr lang="tr-TR" smtClean="0"/>
              <a:t>11.11.2013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E4924-C8DA-4E79-8513-C4E73D62A64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CCA3C-42A9-4DAF-ABD3-943C8B722566}" type="datetimeFigureOut">
              <a:rPr lang="tr-TR" smtClean="0"/>
              <a:t>11.11.2013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E4924-C8DA-4E79-8513-C4E73D62A64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CCA3C-42A9-4DAF-ABD3-943C8B722566}" type="datetimeFigureOut">
              <a:rPr lang="tr-TR" smtClean="0"/>
              <a:t>11.11.2013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E4924-C8DA-4E79-8513-C4E73D62A64A}" type="slidenum">
              <a:rPr lang="tr-TR" smtClean="0"/>
              <a:t>‹#›</a:t>
            </a:fld>
            <a:endParaRPr lang="tr-TR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CCA3C-42A9-4DAF-ABD3-943C8B722566}" type="datetimeFigureOut">
              <a:rPr lang="tr-TR" smtClean="0"/>
              <a:t>11.11.2013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E4924-C8DA-4E79-8513-C4E73D62A64A}" type="slidenum">
              <a:rPr lang="tr-TR" smtClean="0"/>
              <a:t>‹#›</a:t>
            </a:fld>
            <a:endParaRPr lang="tr-T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CCA3C-42A9-4DAF-ABD3-943C8B722566}" type="datetimeFigureOut">
              <a:rPr lang="tr-TR" smtClean="0"/>
              <a:t>11.11.2013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E4924-C8DA-4E79-8513-C4E73D62A64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CCA3C-42A9-4DAF-ABD3-943C8B722566}" type="datetimeFigureOut">
              <a:rPr lang="tr-TR" smtClean="0"/>
              <a:t>11.11.2013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E4924-C8DA-4E79-8513-C4E73D62A64A}" type="slidenum">
              <a:rPr lang="tr-TR" smtClean="0"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CCA3C-42A9-4DAF-ABD3-943C8B722566}" type="datetimeFigureOut">
              <a:rPr lang="tr-TR" smtClean="0"/>
              <a:t>11.11.2013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E4924-C8DA-4E79-8513-C4E73D62A64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CCA3C-42A9-4DAF-ABD3-943C8B722566}" type="datetimeFigureOut">
              <a:rPr lang="tr-TR" smtClean="0"/>
              <a:t>11.11.2013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E4924-C8DA-4E79-8513-C4E73D62A64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CCA3C-42A9-4DAF-ABD3-943C8B722566}" type="datetimeFigureOut">
              <a:rPr lang="tr-TR" smtClean="0"/>
              <a:t>11.11.2013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E4924-C8DA-4E79-8513-C4E73D62A64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CCA3C-42A9-4DAF-ABD3-943C8B722566}" type="datetimeFigureOut">
              <a:rPr lang="tr-TR" smtClean="0"/>
              <a:t>11.11.2013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E4924-C8DA-4E79-8513-C4E73D62A64A}" type="slidenum">
              <a:rPr lang="tr-TR" smtClean="0"/>
              <a:t>‹#›</a:t>
            </a:fld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CCA3C-42A9-4DAF-ABD3-943C8B722566}" type="datetimeFigureOut">
              <a:rPr lang="tr-TR" smtClean="0"/>
              <a:t>11.11.2013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E4924-C8DA-4E79-8513-C4E73D62A64A}" type="slidenum">
              <a:rPr lang="tr-TR" smtClean="0"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229CCA3C-42A9-4DAF-ABD3-943C8B722566}" type="datetimeFigureOut">
              <a:rPr lang="tr-TR" smtClean="0"/>
              <a:t>11.11.2013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8A7E4924-C8DA-4E79-8513-C4E73D62A64A}" type="slidenum">
              <a:rPr lang="tr-TR" smtClean="0"/>
              <a:t>‹#›</a:t>
            </a:fld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5616624"/>
          </a:xfrm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  <a:latin typeface="Comic Sans MS" panose="030F0702030302020204" pitchFamily="66" charset="0"/>
              </a:rPr>
              <a:t>OLAYLARI</a:t>
            </a:r>
            <a:br>
              <a:rPr lang="tr-TR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tr-TR" dirty="0">
                <a:solidFill>
                  <a:srgbClr val="FF0000"/>
                </a:solidFill>
                <a:latin typeface="Comic Sans MS" panose="030F0702030302020204" pitchFamily="66" charset="0"/>
              </a:rPr>
              <a:t>              </a:t>
            </a:r>
            <a:r>
              <a:rPr lang="tr-TR" dirty="0">
                <a:solidFill>
                  <a:schemeClr val="tx2"/>
                </a:solidFill>
                <a:latin typeface="Comic Sans MS" panose="030F0702030302020204" pitchFamily="66" charset="0"/>
              </a:rPr>
              <a:t>OLUŞ</a:t>
            </a:r>
            <a:r>
              <a:rPr lang="tr-TR" dirty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tr-TR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tr-TR" dirty="0">
                <a:solidFill>
                  <a:srgbClr val="FF0000"/>
                </a:solidFill>
                <a:latin typeface="Comic Sans MS" panose="030F0702030302020204" pitchFamily="66" charset="0"/>
              </a:rPr>
              <a:t>    SIRASINA</a:t>
            </a:r>
            <a:br>
              <a:rPr lang="tr-TR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tr-TR" dirty="0">
                <a:solidFill>
                  <a:srgbClr val="FF0000"/>
                </a:solidFill>
                <a:latin typeface="Comic Sans MS" panose="030F0702030302020204" pitchFamily="66" charset="0"/>
              </a:rPr>
              <a:t>               </a:t>
            </a:r>
            <a:r>
              <a:rPr lang="tr-TR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tr-TR" dirty="0" smtClean="0">
                <a:solidFill>
                  <a:schemeClr val="tx2"/>
                </a:solidFill>
                <a:latin typeface="Comic Sans MS" panose="030F0702030302020204" pitchFamily="66" charset="0"/>
              </a:rPr>
              <a:t>KOYMA</a:t>
            </a:r>
            <a:r>
              <a:rPr lang="tr-TR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/>
            </a:r>
            <a:br>
              <a:rPr lang="tr-TR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tr-TR" dirty="0" smtClean="0">
                <a:solidFill>
                  <a:srgbClr val="FF0000"/>
                </a:solidFill>
                <a:latin typeface="Hand writing Mutlu" panose="00002100000000000000" pitchFamily="2" charset="0"/>
              </a:rPr>
              <a:t>Mustafa BİLGE</a:t>
            </a:r>
            <a:br>
              <a:rPr lang="tr-TR" dirty="0" smtClean="0">
                <a:solidFill>
                  <a:srgbClr val="FF0000"/>
                </a:solidFill>
                <a:latin typeface="Hand writing Mutlu" panose="00002100000000000000" pitchFamily="2" charset="0"/>
              </a:rPr>
            </a:br>
            <a:r>
              <a:rPr lang="tr-TR" dirty="0" smtClean="0">
                <a:solidFill>
                  <a:schemeClr val="tx2"/>
                </a:solidFill>
                <a:latin typeface="Hand writing Mutlu" panose="00002100000000000000" pitchFamily="2" charset="0"/>
              </a:rPr>
              <a:t>Yenişehir/MERSİN</a:t>
            </a:r>
            <a:r>
              <a:rPr lang="tr-TR" dirty="0">
                <a:solidFill>
                  <a:schemeClr val="tx2"/>
                </a:solidFill>
                <a:latin typeface="Comic Sans MS" panose="030F0702030302020204" pitchFamily="66" charset="0"/>
              </a:rPr>
              <a:t/>
            </a:r>
            <a:br>
              <a:rPr lang="tr-TR" dirty="0">
                <a:solidFill>
                  <a:schemeClr val="tx2"/>
                </a:solidFill>
                <a:latin typeface="Comic Sans MS" panose="030F0702030302020204" pitchFamily="66" charset="0"/>
              </a:rPr>
            </a:br>
            <a:endParaRPr lang="tr-T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1371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323528" y="332656"/>
            <a:ext cx="8496943" cy="5793507"/>
          </a:xfrm>
        </p:spPr>
        <p:txBody>
          <a:bodyPr>
            <a:normAutofit/>
          </a:bodyPr>
          <a:lstStyle/>
          <a:p>
            <a:r>
              <a:rPr lang="tr-TR" sz="4400" dirty="0" smtClean="0">
                <a:latin typeface="Comic Sans MS" panose="030F0702030302020204" pitchFamily="66" charset="0"/>
              </a:rPr>
              <a:t>(  )</a:t>
            </a:r>
            <a:r>
              <a:rPr lang="tr-TR" sz="4400" dirty="0">
                <a:latin typeface="Comic Sans MS" panose="030F0702030302020204" pitchFamily="66" charset="0"/>
              </a:rPr>
              <a:t> En sevdiğim mevsim kış. </a:t>
            </a:r>
            <a:endParaRPr lang="tr-TR" sz="4400" dirty="0" smtClean="0">
              <a:latin typeface="Comic Sans MS" panose="030F0702030302020204" pitchFamily="66" charset="0"/>
            </a:endParaRPr>
          </a:p>
          <a:p>
            <a:r>
              <a:rPr lang="tr-TR" sz="4400" dirty="0" smtClean="0">
                <a:latin typeface="Comic Sans MS" panose="030F0702030302020204" pitchFamily="66" charset="0"/>
              </a:rPr>
              <a:t>(  ) Mersin’de </a:t>
            </a:r>
            <a:r>
              <a:rPr lang="tr-TR" sz="4400" dirty="0">
                <a:latin typeface="Comic Sans MS" panose="030F0702030302020204" pitchFamily="66" charset="0"/>
              </a:rPr>
              <a:t>yaşıyorum</a:t>
            </a:r>
            <a:r>
              <a:rPr lang="tr-TR" sz="4400" dirty="0" smtClean="0">
                <a:latin typeface="Comic Sans MS" panose="030F0702030302020204" pitchFamily="66" charset="0"/>
              </a:rPr>
              <a:t>.</a:t>
            </a:r>
          </a:p>
          <a:p>
            <a:r>
              <a:rPr lang="tr-TR" sz="4400" dirty="0" smtClean="0">
                <a:latin typeface="Comic Sans MS" panose="030F0702030302020204" pitchFamily="66" charset="0"/>
              </a:rPr>
              <a:t>(  ) </a:t>
            </a:r>
            <a:r>
              <a:rPr lang="tr-TR" sz="4400" dirty="0">
                <a:latin typeface="Comic Sans MS" panose="030F0702030302020204" pitchFamily="66" charset="0"/>
              </a:rPr>
              <a:t>Benim adım Burak</a:t>
            </a:r>
            <a:r>
              <a:rPr lang="tr-TR" sz="4400" dirty="0" smtClean="0">
                <a:latin typeface="Comic Sans MS" panose="030F0702030302020204" pitchFamily="66" charset="0"/>
              </a:rPr>
              <a:t>.</a:t>
            </a:r>
          </a:p>
          <a:p>
            <a:r>
              <a:rPr lang="tr-TR" sz="4400" dirty="0" smtClean="0">
                <a:latin typeface="Comic Sans MS" panose="030F0702030302020204" pitchFamily="66" charset="0"/>
              </a:rPr>
              <a:t>(  ) </a:t>
            </a:r>
            <a:r>
              <a:rPr lang="tr-TR" sz="4400" dirty="0">
                <a:latin typeface="Comic Sans MS" panose="030F0702030302020204" pitchFamily="66" charset="0"/>
              </a:rPr>
              <a:t>Çünkü kar topu oynamayı çok severim</a:t>
            </a:r>
            <a:r>
              <a:rPr lang="tr-TR" sz="4400" dirty="0" smtClean="0">
                <a:latin typeface="Comic Sans MS" panose="030F0702030302020204" pitchFamily="66" charset="0"/>
              </a:rPr>
              <a:t>.</a:t>
            </a:r>
          </a:p>
          <a:p>
            <a:r>
              <a:rPr lang="tr-TR" sz="4400" dirty="0" smtClean="0">
                <a:latin typeface="Comic Sans MS" panose="030F0702030302020204" pitchFamily="66" charset="0"/>
              </a:rPr>
              <a:t>(  ) Toros Dağlarına kar yağmasını beklerim. </a:t>
            </a:r>
            <a:endParaRPr lang="tr-TR" sz="4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32657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251520" y="476672"/>
            <a:ext cx="8424936" cy="5793507"/>
          </a:xfrm>
        </p:spPr>
        <p:txBody>
          <a:bodyPr>
            <a:normAutofit/>
          </a:bodyPr>
          <a:lstStyle/>
          <a:p>
            <a:pPr algn="ctr"/>
            <a:r>
              <a:rPr lang="tr-TR" sz="4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TEST</a:t>
            </a:r>
          </a:p>
          <a:p>
            <a:r>
              <a:rPr lang="tr-TR" sz="4400" dirty="0" smtClean="0">
                <a:latin typeface="Comic Sans MS" panose="030F0702030302020204" pitchFamily="66" charset="0"/>
              </a:rPr>
              <a:t>1.“</a:t>
            </a:r>
            <a:r>
              <a:rPr lang="tr-TR" sz="4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Ablam abimden, </a:t>
            </a:r>
            <a:r>
              <a:rPr lang="tr-TR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……..doğmuş</a:t>
            </a:r>
            <a:r>
              <a:rPr lang="tr-TR" sz="4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 Bu </a:t>
            </a:r>
            <a:r>
              <a:rPr lang="tr-TR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yüzden </a:t>
            </a:r>
            <a:r>
              <a:rPr lang="tr-TR" sz="4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ablam </a:t>
            </a:r>
            <a:r>
              <a:rPr lang="tr-TR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daha büyük</a:t>
            </a:r>
            <a:r>
              <a:rPr lang="tr-TR" sz="4400" dirty="0">
                <a:latin typeface="Comic Sans MS" panose="030F0702030302020204" pitchFamily="66" charset="0"/>
              </a:rPr>
              <a:t>.”</a:t>
            </a:r>
          </a:p>
          <a:p>
            <a:r>
              <a:rPr lang="tr-TR" sz="4400" dirty="0">
                <a:latin typeface="Comic Sans MS" panose="030F0702030302020204" pitchFamily="66" charset="0"/>
              </a:rPr>
              <a:t>Noktalı boşluğa uygun olan sözcük hangisidir?</a:t>
            </a:r>
          </a:p>
          <a:p>
            <a:r>
              <a:rPr lang="tr-TR" sz="4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r>
              <a:rPr lang="tr-TR" sz="4400" dirty="0" err="1">
                <a:latin typeface="Comic Sans MS" panose="030F0702030302020204" pitchFamily="66" charset="0"/>
              </a:rPr>
              <a:t>.önce</a:t>
            </a:r>
            <a:r>
              <a:rPr lang="tr-TR" sz="4400" dirty="0">
                <a:latin typeface="Comic Sans MS" panose="030F0702030302020204" pitchFamily="66" charset="0"/>
              </a:rPr>
              <a:t>     </a:t>
            </a:r>
            <a:r>
              <a:rPr lang="tr-TR" sz="4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B</a:t>
            </a:r>
            <a:r>
              <a:rPr lang="tr-TR" sz="4400" dirty="0" err="1">
                <a:latin typeface="Comic Sans MS" panose="030F0702030302020204" pitchFamily="66" charset="0"/>
              </a:rPr>
              <a:t>.sonra</a:t>
            </a:r>
            <a:r>
              <a:rPr lang="tr-TR" sz="4400" dirty="0">
                <a:latin typeface="Comic Sans MS" panose="030F0702030302020204" pitchFamily="66" charset="0"/>
              </a:rPr>
              <a:t>       </a:t>
            </a:r>
            <a:r>
              <a:rPr lang="tr-TR" sz="4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C</a:t>
            </a:r>
            <a:r>
              <a:rPr lang="tr-TR" sz="4400" dirty="0" err="1">
                <a:latin typeface="Comic Sans MS" panose="030F0702030302020204" pitchFamily="66" charset="0"/>
              </a:rPr>
              <a:t>.en</a:t>
            </a:r>
            <a:r>
              <a:rPr lang="tr-TR" sz="4400" dirty="0">
                <a:latin typeface="Comic Sans MS" panose="030F0702030302020204" pitchFamily="66" charset="0"/>
              </a:rPr>
              <a:t> son</a:t>
            </a:r>
          </a:p>
          <a:p>
            <a:r>
              <a:rPr lang="tr-TR" sz="4400" dirty="0">
                <a:latin typeface="Comic Sans MS" panose="030F0702030302020204" pitchFamily="66" charset="0"/>
              </a:rPr>
              <a:t> </a:t>
            </a:r>
          </a:p>
          <a:p>
            <a:endParaRPr lang="tr-TR" sz="4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47205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323528" y="404664"/>
            <a:ext cx="8568951" cy="6192688"/>
          </a:xfrm>
        </p:spPr>
        <p:txBody>
          <a:bodyPr>
            <a:normAutofit fontScale="77500" lnSpcReduction="20000"/>
          </a:bodyPr>
          <a:lstStyle/>
          <a:p>
            <a:r>
              <a:rPr lang="tr-TR" sz="5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1.Çizgisiz </a:t>
            </a:r>
            <a:r>
              <a:rPr lang="tr-TR" sz="5200" dirty="0">
                <a:solidFill>
                  <a:srgbClr val="FF0000"/>
                </a:solidFill>
                <a:latin typeface="Comic Sans MS" panose="030F0702030302020204" pitchFamily="66" charset="0"/>
              </a:rPr>
              <a:t>bir kağıt ile kalem alınır.</a:t>
            </a:r>
          </a:p>
          <a:p>
            <a:r>
              <a:rPr lang="tr-TR" sz="5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2.Zarfa </a:t>
            </a:r>
            <a:r>
              <a:rPr lang="tr-TR" sz="5200" dirty="0">
                <a:solidFill>
                  <a:srgbClr val="FF0000"/>
                </a:solidFill>
                <a:latin typeface="Comic Sans MS" panose="030F0702030302020204" pitchFamily="66" charset="0"/>
              </a:rPr>
              <a:t>konulup postaneye gidilir.</a:t>
            </a:r>
          </a:p>
          <a:p>
            <a:r>
              <a:rPr lang="tr-TR" sz="52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3.Mektup </a:t>
            </a:r>
            <a:r>
              <a:rPr lang="tr-TR" sz="5200" dirty="0">
                <a:solidFill>
                  <a:srgbClr val="FF0000"/>
                </a:solidFill>
                <a:latin typeface="Comic Sans MS" panose="030F0702030302020204" pitchFamily="66" charset="0"/>
              </a:rPr>
              <a:t>yazılır</a:t>
            </a:r>
            <a:r>
              <a:rPr lang="tr-TR" sz="5200" dirty="0">
                <a:latin typeface="Comic Sans MS" panose="030F0702030302020204" pitchFamily="66" charset="0"/>
              </a:rPr>
              <a:t>.</a:t>
            </a:r>
          </a:p>
          <a:p>
            <a:r>
              <a:rPr lang="tr-TR" sz="5200" dirty="0" smtClean="0">
                <a:latin typeface="Comic Sans MS" panose="030F0702030302020204" pitchFamily="66" charset="0"/>
              </a:rPr>
              <a:t>2-Yukarıda </a:t>
            </a:r>
            <a:r>
              <a:rPr lang="tr-TR" sz="5200" dirty="0">
                <a:latin typeface="Comic Sans MS" panose="030F0702030302020204" pitchFamily="66" charset="0"/>
              </a:rPr>
              <a:t>mektup yazmanın aşamaları verilmiştir. Hangi aşamalar yer değiştirilirse sıralama doğru olur?</a:t>
            </a:r>
          </a:p>
          <a:p>
            <a:r>
              <a:rPr lang="tr-TR" sz="5200" dirty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r>
              <a:rPr lang="tr-TR" sz="5200" dirty="0">
                <a:latin typeface="Comic Sans MS" panose="030F0702030302020204" pitchFamily="66" charset="0"/>
              </a:rPr>
              <a:t>.1 ile 2        </a:t>
            </a:r>
            <a:r>
              <a:rPr lang="tr-TR" sz="5200" dirty="0">
                <a:solidFill>
                  <a:srgbClr val="FF0000"/>
                </a:solidFill>
                <a:latin typeface="Comic Sans MS" panose="030F0702030302020204" pitchFamily="66" charset="0"/>
              </a:rPr>
              <a:t>B</a:t>
            </a:r>
            <a:r>
              <a:rPr lang="tr-TR" sz="5200" dirty="0">
                <a:latin typeface="Comic Sans MS" panose="030F0702030302020204" pitchFamily="66" charset="0"/>
              </a:rPr>
              <a:t>.2 ile 3        </a:t>
            </a:r>
            <a:r>
              <a:rPr lang="tr-TR" sz="5200" dirty="0">
                <a:solidFill>
                  <a:srgbClr val="FF0000"/>
                </a:solidFill>
                <a:latin typeface="Comic Sans MS" panose="030F0702030302020204" pitchFamily="66" charset="0"/>
              </a:rPr>
              <a:t>C</a:t>
            </a:r>
            <a:r>
              <a:rPr lang="tr-TR" sz="5200" dirty="0">
                <a:latin typeface="Comic Sans MS" panose="030F0702030302020204" pitchFamily="66" charset="0"/>
              </a:rPr>
              <a:t>.1 ile 3</a:t>
            </a:r>
          </a:p>
          <a:p>
            <a:r>
              <a:rPr lang="tr-TR" sz="5200" dirty="0"/>
              <a:t> </a:t>
            </a:r>
          </a:p>
          <a:p>
            <a:endParaRPr lang="tr-TR" sz="4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22397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251520" y="332656"/>
            <a:ext cx="8568951" cy="5793507"/>
          </a:xfrm>
        </p:spPr>
        <p:txBody>
          <a:bodyPr>
            <a:normAutofit fontScale="92500" lnSpcReduction="10000"/>
          </a:bodyPr>
          <a:lstStyle/>
          <a:p>
            <a:r>
              <a:rPr lang="tr-TR" sz="4000" dirty="0" smtClean="0">
                <a:latin typeface="Comic Sans MS" panose="030F0702030302020204" pitchFamily="66" charset="0"/>
              </a:rPr>
              <a:t>3.Oyun </a:t>
            </a:r>
            <a:r>
              <a:rPr lang="tr-TR" sz="4000" dirty="0">
                <a:latin typeface="Comic Sans MS" panose="030F0702030302020204" pitchFamily="66" charset="0"/>
              </a:rPr>
              <a:t>oynamaya giderken önce;</a:t>
            </a:r>
          </a:p>
          <a:p>
            <a:r>
              <a:rPr lang="tr-TR" sz="4000" dirty="0">
                <a:latin typeface="Comic Sans MS" panose="030F0702030302020204" pitchFamily="66" charset="0"/>
              </a:rPr>
              <a:t>       </a:t>
            </a:r>
            <a:r>
              <a:rPr lang="tr-TR" sz="40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I.Dönüşte</a:t>
            </a:r>
            <a:r>
              <a:rPr lang="tr-TR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 annemize selam vermeliyiz.</a:t>
            </a:r>
          </a:p>
          <a:p>
            <a:r>
              <a:rPr lang="tr-TR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      </a:t>
            </a:r>
            <a:r>
              <a:rPr lang="tr-TR" sz="40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II.Ayakkabılarımızı</a:t>
            </a:r>
            <a:r>
              <a:rPr lang="tr-TR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 giyer çıkarız.</a:t>
            </a:r>
          </a:p>
          <a:p>
            <a:r>
              <a:rPr lang="tr-TR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     </a:t>
            </a:r>
            <a:r>
              <a:rPr lang="tr-TR" sz="40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III.Annemize</a:t>
            </a:r>
            <a:r>
              <a:rPr lang="tr-TR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 haber veririz.</a:t>
            </a:r>
          </a:p>
          <a:p>
            <a:r>
              <a:rPr lang="tr-TR" sz="4000" dirty="0">
                <a:latin typeface="Comic Sans MS" panose="030F0702030302020204" pitchFamily="66" charset="0"/>
              </a:rPr>
              <a:t>Davranışları sıraya koyduğumuzda doğru sıralama aşağıdakilerden hangisidir?</a:t>
            </a:r>
          </a:p>
          <a:p>
            <a:r>
              <a:rPr lang="tr-TR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r>
              <a:rPr lang="tr-TR" sz="4000" dirty="0" smtClean="0">
                <a:latin typeface="Comic Sans MS" panose="030F0702030302020204" pitchFamily="66" charset="0"/>
              </a:rPr>
              <a:t>. II </a:t>
            </a:r>
            <a:r>
              <a:rPr lang="tr-TR" sz="4000" dirty="0">
                <a:latin typeface="Comic Sans MS" panose="030F0702030302020204" pitchFamily="66" charset="0"/>
              </a:rPr>
              <a:t>– III – I       </a:t>
            </a:r>
            <a:r>
              <a:rPr lang="tr-TR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B</a:t>
            </a:r>
            <a:r>
              <a:rPr lang="tr-TR" sz="4000" dirty="0">
                <a:latin typeface="Comic Sans MS" panose="030F0702030302020204" pitchFamily="66" charset="0"/>
              </a:rPr>
              <a:t>.III – II – I     </a:t>
            </a:r>
            <a:r>
              <a:rPr lang="tr-TR" sz="4000" dirty="0" smtClean="0">
                <a:latin typeface="Comic Sans MS" panose="030F0702030302020204" pitchFamily="66" charset="0"/>
              </a:rPr>
              <a:t>  </a:t>
            </a:r>
            <a:r>
              <a:rPr lang="tr-TR" sz="4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C</a:t>
            </a:r>
            <a:r>
              <a:rPr lang="tr-TR" sz="4000" dirty="0" smtClean="0">
                <a:latin typeface="Comic Sans MS" panose="030F0702030302020204" pitchFamily="66" charset="0"/>
              </a:rPr>
              <a:t>.  I </a:t>
            </a:r>
            <a:r>
              <a:rPr lang="tr-TR" sz="4000" dirty="0">
                <a:latin typeface="Comic Sans MS" panose="030F0702030302020204" pitchFamily="66" charset="0"/>
              </a:rPr>
              <a:t>– II – III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638866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395536" y="476672"/>
            <a:ext cx="8424935" cy="5649491"/>
          </a:xfrm>
        </p:spPr>
        <p:txBody>
          <a:bodyPr>
            <a:normAutofit lnSpcReduction="10000"/>
          </a:bodyPr>
          <a:lstStyle/>
          <a:p>
            <a:r>
              <a:rPr lang="tr-TR" sz="4400" dirty="0">
                <a:latin typeface="Comic Sans MS" panose="030F0702030302020204" pitchFamily="66" charset="0"/>
              </a:rPr>
              <a:t>4.    </a:t>
            </a:r>
            <a:r>
              <a:rPr lang="tr-TR" sz="4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I.Meyveler</a:t>
            </a:r>
            <a:r>
              <a:rPr lang="tr-TR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 olgunlaştı.</a:t>
            </a:r>
          </a:p>
          <a:p>
            <a:r>
              <a:rPr lang="tr-TR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      II. Yaz geldi.</a:t>
            </a:r>
          </a:p>
          <a:p>
            <a:r>
              <a:rPr lang="tr-TR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     </a:t>
            </a:r>
            <a:r>
              <a:rPr lang="tr-TR" sz="4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III.Reçel</a:t>
            </a:r>
            <a:r>
              <a:rPr lang="tr-TR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 yaptık.</a:t>
            </a:r>
          </a:p>
          <a:p>
            <a:r>
              <a:rPr lang="tr-TR" sz="4000" dirty="0">
                <a:latin typeface="Comic Sans MS" panose="030F0702030302020204" pitchFamily="66" charset="0"/>
              </a:rPr>
              <a:t>Yukarıdaki oluş sıralaması hangisinde doğru olarak verilmiştir?</a:t>
            </a:r>
          </a:p>
          <a:p>
            <a:r>
              <a:rPr lang="tr-TR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r>
              <a:rPr lang="tr-TR" sz="4000" dirty="0" smtClean="0">
                <a:latin typeface="Comic Sans MS" panose="030F0702030302020204" pitchFamily="66" charset="0"/>
              </a:rPr>
              <a:t>.  II </a:t>
            </a:r>
            <a:r>
              <a:rPr lang="tr-TR" sz="4000" dirty="0">
                <a:latin typeface="Comic Sans MS" panose="030F0702030302020204" pitchFamily="66" charset="0"/>
              </a:rPr>
              <a:t>– I – III       </a:t>
            </a:r>
            <a:r>
              <a:rPr lang="tr-TR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B</a:t>
            </a:r>
            <a:r>
              <a:rPr lang="tr-TR" sz="4000" dirty="0">
                <a:latin typeface="Comic Sans MS" panose="030F0702030302020204" pitchFamily="66" charset="0"/>
              </a:rPr>
              <a:t>.I – II – III     </a:t>
            </a:r>
            <a:r>
              <a:rPr lang="tr-TR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C</a:t>
            </a:r>
            <a:r>
              <a:rPr lang="tr-TR" sz="4000" dirty="0" smtClean="0">
                <a:latin typeface="Comic Sans MS" panose="030F0702030302020204" pitchFamily="66" charset="0"/>
              </a:rPr>
              <a:t>.     III </a:t>
            </a:r>
            <a:r>
              <a:rPr lang="tr-TR" sz="4000" dirty="0">
                <a:latin typeface="Comic Sans MS" panose="030F0702030302020204" pitchFamily="66" charset="0"/>
              </a:rPr>
              <a:t>– II  - I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451356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323528" y="476672"/>
            <a:ext cx="8568951" cy="5649491"/>
          </a:xfrm>
        </p:spPr>
        <p:txBody>
          <a:bodyPr>
            <a:normAutofit/>
          </a:bodyPr>
          <a:lstStyle/>
          <a:p>
            <a:r>
              <a:rPr lang="tr-TR" sz="4400" dirty="0" smtClean="0">
                <a:latin typeface="Comic Sans MS" panose="030F0702030302020204" pitchFamily="66" charset="0"/>
              </a:rPr>
              <a:t>5-</a:t>
            </a:r>
            <a:r>
              <a:rPr lang="tr-TR" sz="4400" dirty="0">
                <a:latin typeface="Comic Sans MS" panose="030F0702030302020204" pitchFamily="66" charset="0"/>
              </a:rPr>
              <a:t> </a:t>
            </a:r>
            <a:r>
              <a:rPr lang="tr-TR" sz="4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  <a:r>
              <a:rPr lang="tr-TR" sz="44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I.Sonra</a:t>
            </a:r>
            <a:r>
              <a:rPr lang="tr-TR" sz="4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tr-TR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piste yavaşça indi.</a:t>
            </a:r>
          </a:p>
          <a:p>
            <a:r>
              <a:rPr lang="tr-TR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     </a:t>
            </a:r>
            <a:r>
              <a:rPr lang="tr-TR" sz="4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II.Havada</a:t>
            </a:r>
            <a:r>
              <a:rPr lang="tr-TR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 görülen uçak</a:t>
            </a:r>
          </a:p>
          <a:p>
            <a:r>
              <a:rPr lang="tr-TR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    </a:t>
            </a:r>
            <a:r>
              <a:rPr lang="tr-TR" sz="4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III.Önce</a:t>
            </a:r>
            <a:r>
              <a:rPr lang="tr-TR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 alçaldı</a:t>
            </a:r>
          </a:p>
          <a:p>
            <a:r>
              <a:rPr lang="tr-TR" sz="4400" dirty="0">
                <a:latin typeface="Comic Sans MS" panose="030F0702030302020204" pitchFamily="66" charset="0"/>
              </a:rPr>
              <a:t>Yukarıdaki olayın sıralaması hangisidir?</a:t>
            </a:r>
          </a:p>
          <a:p>
            <a:r>
              <a:rPr lang="tr-TR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r>
              <a:rPr lang="tr-TR" sz="4400" dirty="0">
                <a:latin typeface="Comic Sans MS" panose="030F0702030302020204" pitchFamily="66" charset="0"/>
              </a:rPr>
              <a:t>.I – II – III   </a:t>
            </a:r>
            <a:r>
              <a:rPr lang="tr-TR" sz="4400" dirty="0" smtClean="0">
                <a:latin typeface="Comic Sans MS" panose="030F0702030302020204" pitchFamily="66" charset="0"/>
              </a:rPr>
              <a:t>  </a:t>
            </a:r>
            <a:r>
              <a:rPr lang="tr-TR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B</a:t>
            </a:r>
            <a:r>
              <a:rPr lang="tr-TR" sz="4400" dirty="0">
                <a:latin typeface="Comic Sans MS" panose="030F0702030302020204" pitchFamily="66" charset="0"/>
              </a:rPr>
              <a:t>.III – II – I      </a:t>
            </a:r>
            <a:r>
              <a:rPr lang="tr-TR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C</a:t>
            </a:r>
            <a:r>
              <a:rPr lang="tr-TR" sz="4400" dirty="0">
                <a:latin typeface="Comic Sans MS" panose="030F0702030302020204" pitchFamily="66" charset="0"/>
              </a:rPr>
              <a:t>.II – III – I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754570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395536" y="404664"/>
            <a:ext cx="8424935" cy="5721499"/>
          </a:xfrm>
        </p:spPr>
        <p:txBody>
          <a:bodyPr>
            <a:normAutofit fontScale="92500"/>
          </a:bodyPr>
          <a:lstStyle/>
          <a:p>
            <a:r>
              <a:rPr lang="tr-TR" sz="4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6-</a:t>
            </a:r>
            <a:r>
              <a:rPr lang="tr-TR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 “İlk önce hamuru yoğurdular</a:t>
            </a:r>
            <a:r>
              <a:rPr lang="tr-TR" sz="4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 Sonra </a:t>
            </a:r>
            <a:r>
              <a:rPr lang="tr-TR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oklavayla açtılar</a:t>
            </a:r>
            <a:r>
              <a:rPr lang="tr-TR" sz="4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…………. içine </a:t>
            </a:r>
            <a:r>
              <a:rPr lang="tr-TR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peynir koyup kapattılar</a:t>
            </a:r>
            <a:r>
              <a:rPr lang="tr-TR" sz="4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. Sonunda </a:t>
            </a:r>
            <a:r>
              <a:rPr lang="tr-TR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fırına verip pişirdiler.”</a:t>
            </a:r>
          </a:p>
          <a:p>
            <a:r>
              <a:rPr lang="tr-TR" sz="4400" dirty="0">
                <a:latin typeface="Comic Sans MS" panose="030F0702030302020204" pitchFamily="66" charset="0"/>
              </a:rPr>
              <a:t>Yukarıdaki yazıda </a:t>
            </a:r>
            <a:r>
              <a:rPr lang="tr-TR" sz="4400" dirty="0" err="1">
                <a:latin typeface="Comic Sans MS" panose="030F0702030302020204" pitchFamily="66" charset="0"/>
              </a:rPr>
              <a:t>nokyalı</a:t>
            </a:r>
            <a:r>
              <a:rPr lang="tr-TR" sz="4400" dirty="0">
                <a:latin typeface="Comic Sans MS" panose="030F0702030302020204" pitchFamily="66" charset="0"/>
              </a:rPr>
              <a:t> yere hangisinin yazılması uygun olur?</a:t>
            </a:r>
          </a:p>
          <a:p>
            <a:r>
              <a:rPr lang="tr-TR" sz="4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r>
              <a:rPr lang="tr-TR" sz="4400" dirty="0" err="1">
                <a:latin typeface="Comic Sans MS" panose="030F0702030302020204" pitchFamily="66" charset="0"/>
              </a:rPr>
              <a:t>.daha</a:t>
            </a:r>
            <a:r>
              <a:rPr lang="tr-TR" sz="4400" dirty="0">
                <a:latin typeface="Comic Sans MS" panose="030F0702030302020204" pitchFamily="66" charset="0"/>
              </a:rPr>
              <a:t> sonra        </a:t>
            </a:r>
            <a:r>
              <a:rPr lang="tr-TR" sz="4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B</a:t>
            </a:r>
            <a:r>
              <a:rPr lang="tr-TR" sz="4400" dirty="0" err="1">
                <a:latin typeface="Comic Sans MS" panose="030F0702030302020204" pitchFamily="66" charset="0"/>
              </a:rPr>
              <a:t>.sonuçta</a:t>
            </a:r>
            <a:r>
              <a:rPr lang="tr-TR" sz="4400" dirty="0">
                <a:latin typeface="Comic Sans MS" panose="030F0702030302020204" pitchFamily="66" charset="0"/>
              </a:rPr>
              <a:t>         </a:t>
            </a:r>
            <a:r>
              <a:rPr lang="tr-TR" sz="4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C</a:t>
            </a:r>
            <a:r>
              <a:rPr lang="tr-TR" sz="4400" dirty="0" err="1">
                <a:latin typeface="Comic Sans MS" panose="030F0702030302020204" pitchFamily="66" charset="0"/>
              </a:rPr>
              <a:t>.en</a:t>
            </a:r>
            <a:r>
              <a:rPr lang="tr-TR" sz="4400" dirty="0">
                <a:latin typeface="Comic Sans MS" panose="030F0702030302020204" pitchFamily="66" charset="0"/>
              </a:rPr>
              <a:t> sonra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325998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179512" y="476672"/>
            <a:ext cx="8784975" cy="5649491"/>
          </a:xfrm>
        </p:spPr>
        <p:txBody>
          <a:bodyPr>
            <a:noAutofit/>
          </a:bodyPr>
          <a:lstStyle/>
          <a:p>
            <a:r>
              <a:rPr lang="tr-TR" sz="4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7-Aşağıdaki </a:t>
            </a:r>
            <a:r>
              <a:rPr lang="tr-TR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olaylardan hangisi diğerlerinden daha önce olmuştur?</a:t>
            </a:r>
          </a:p>
          <a:p>
            <a:r>
              <a:rPr lang="tr-TR" sz="40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r>
              <a:rPr lang="tr-TR" sz="4000" dirty="0" err="1">
                <a:latin typeface="Comic Sans MS" panose="030F0702030302020204" pitchFamily="66" charset="0"/>
              </a:rPr>
              <a:t>.Hep</a:t>
            </a:r>
            <a:r>
              <a:rPr lang="tr-TR" sz="4000" dirty="0">
                <a:latin typeface="Comic Sans MS" panose="030F0702030302020204" pitchFamily="66" charset="0"/>
              </a:rPr>
              <a:t> birlikte eve gidip hasret giderdiler.</a:t>
            </a:r>
          </a:p>
          <a:p>
            <a:r>
              <a:rPr lang="tr-TR" sz="40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B</a:t>
            </a:r>
            <a:r>
              <a:rPr lang="tr-TR" sz="4000" dirty="0" err="1">
                <a:latin typeface="Comic Sans MS" panose="030F0702030302020204" pitchFamily="66" charset="0"/>
              </a:rPr>
              <a:t>.Dayısını</a:t>
            </a:r>
            <a:r>
              <a:rPr lang="tr-TR" sz="4000" dirty="0">
                <a:latin typeface="Comic Sans MS" panose="030F0702030302020204" pitchFamily="66" charset="0"/>
              </a:rPr>
              <a:t> otobüs terminalinde karşıladılar.</a:t>
            </a:r>
          </a:p>
          <a:p>
            <a:r>
              <a:rPr lang="tr-TR" sz="40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C</a:t>
            </a:r>
            <a:r>
              <a:rPr lang="tr-TR" sz="4000" dirty="0" err="1">
                <a:latin typeface="Comic Sans MS" panose="030F0702030302020204" pitchFamily="66" charset="0"/>
              </a:rPr>
              <a:t>.Dayısının</a:t>
            </a:r>
            <a:r>
              <a:rPr lang="tr-TR" sz="4000" dirty="0">
                <a:latin typeface="Comic Sans MS" panose="030F0702030302020204" pitchFamily="66" charset="0"/>
              </a:rPr>
              <a:t> askerden döneceğini öğrenince çok </a:t>
            </a:r>
            <a:r>
              <a:rPr lang="tr-TR" sz="4400" dirty="0">
                <a:latin typeface="Comic Sans MS" panose="030F0702030302020204" pitchFamily="66" charset="0"/>
              </a:rPr>
              <a:t>sevindi.</a:t>
            </a:r>
          </a:p>
          <a:p>
            <a:endParaRPr lang="tr-TR" sz="4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0230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323528" y="404664"/>
            <a:ext cx="8496943" cy="5721499"/>
          </a:xfrm>
        </p:spPr>
        <p:txBody>
          <a:bodyPr>
            <a:noAutofit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8-Aşağıdaki </a:t>
            </a:r>
            <a:r>
              <a:rPr lang="tr-TR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cümlelerden hangisinin önüne “ilk önce” yazabiliriz?</a:t>
            </a:r>
          </a:p>
          <a:p>
            <a:r>
              <a:rPr lang="tr-TR" sz="40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r>
              <a:rPr lang="tr-TR" sz="4000" dirty="0" err="1">
                <a:latin typeface="Comic Sans MS" panose="030F0702030302020204" pitchFamily="66" charset="0"/>
              </a:rPr>
              <a:t>.Telefonu</a:t>
            </a:r>
            <a:r>
              <a:rPr lang="tr-TR" sz="4000" dirty="0">
                <a:latin typeface="Comic Sans MS" panose="030F0702030302020204" pitchFamily="66" charset="0"/>
              </a:rPr>
              <a:t> kapattıktan sonra annesine seslendi.</a:t>
            </a:r>
          </a:p>
          <a:p>
            <a:r>
              <a:rPr lang="tr-TR" sz="40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B</a:t>
            </a:r>
            <a:r>
              <a:rPr lang="tr-TR" sz="4000" dirty="0" err="1">
                <a:latin typeface="Comic Sans MS" panose="030F0702030302020204" pitchFamily="66" charset="0"/>
              </a:rPr>
              <a:t>.Parktan</a:t>
            </a:r>
            <a:r>
              <a:rPr lang="tr-TR" sz="4000" dirty="0">
                <a:latin typeface="Comic Sans MS" panose="030F0702030302020204" pitchFamily="66" charset="0"/>
              </a:rPr>
              <a:t> döndüklerinde hepsi çok yorgundular.</a:t>
            </a:r>
          </a:p>
          <a:p>
            <a:r>
              <a:rPr lang="tr-TR" sz="40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C</a:t>
            </a:r>
            <a:r>
              <a:rPr lang="tr-TR" sz="4000" dirty="0" err="1">
                <a:latin typeface="Comic Sans MS" panose="030F0702030302020204" pitchFamily="66" charset="0"/>
              </a:rPr>
              <a:t>.Temizlik</a:t>
            </a:r>
            <a:r>
              <a:rPr lang="tr-TR" sz="4000" dirty="0">
                <a:latin typeface="Comic Sans MS" panose="030F0702030302020204" pitchFamily="66" charset="0"/>
              </a:rPr>
              <a:t> için gerekli malzemeleri hazırladılar.</a:t>
            </a:r>
          </a:p>
          <a:p>
            <a:endParaRPr lang="tr-TR" sz="4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49543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323528" y="404664"/>
            <a:ext cx="8640959" cy="5721499"/>
          </a:xfrm>
        </p:spPr>
        <p:txBody>
          <a:bodyPr/>
          <a:lstStyle/>
          <a:p>
            <a:r>
              <a:rPr lang="tr-TR" sz="4000" dirty="0" smtClean="0">
                <a:latin typeface="Comic Sans MS" panose="030F0702030302020204" pitchFamily="66" charset="0"/>
              </a:rPr>
              <a:t>9-</a:t>
            </a:r>
            <a:r>
              <a:rPr lang="tr-TR" sz="4000" dirty="0">
                <a:latin typeface="Comic Sans MS" panose="030F0702030302020204" pitchFamily="66" charset="0"/>
              </a:rPr>
              <a:t> </a:t>
            </a:r>
            <a:r>
              <a:rPr lang="tr-TR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Aşağıdaki cümlelerden hangisinin önüne “sonunda” yazabiliriz?</a:t>
            </a:r>
          </a:p>
          <a:p>
            <a:r>
              <a:rPr lang="tr-TR" sz="40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r>
              <a:rPr lang="tr-TR" sz="4000" dirty="0" err="1">
                <a:latin typeface="Comic Sans MS" panose="030F0702030302020204" pitchFamily="66" charset="0"/>
              </a:rPr>
              <a:t>.Bugün</a:t>
            </a:r>
            <a:r>
              <a:rPr lang="tr-TR" sz="4000" dirty="0">
                <a:latin typeface="Comic Sans MS" panose="030F0702030302020204" pitchFamily="66" charset="0"/>
              </a:rPr>
              <a:t> havanın nasıl olacağını merak ediyordu?</a:t>
            </a:r>
          </a:p>
          <a:p>
            <a:r>
              <a:rPr lang="tr-TR" sz="40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B</a:t>
            </a:r>
            <a:r>
              <a:rPr lang="tr-TR" sz="4000" dirty="0" err="1">
                <a:latin typeface="Comic Sans MS" panose="030F0702030302020204" pitchFamily="66" charset="0"/>
              </a:rPr>
              <a:t>.Yaptıklarının</a:t>
            </a:r>
            <a:r>
              <a:rPr lang="tr-TR" sz="4000" dirty="0">
                <a:latin typeface="Comic Sans MS" panose="030F0702030302020204" pitchFamily="66" charset="0"/>
              </a:rPr>
              <a:t> yanlış olduğunu anladılar.</a:t>
            </a:r>
          </a:p>
          <a:p>
            <a:r>
              <a:rPr lang="tr-TR" sz="40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C</a:t>
            </a:r>
            <a:r>
              <a:rPr lang="tr-TR" sz="4000" dirty="0" err="1">
                <a:latin typeface="Comic Sans MS" panose="030F0702030302020204" pitchFamily="66" charset="0"/>
              </a:rPr>
              <a:t>.Ben</a:t>
            </a:r>
            <a:r>
              <a:rPr lang="tr-TR" sz="4000" dirty="0">
                <a:latin typeface="Comic Sans MS" panose="030F0702030302020204" pitchFamily="66" charset="0"/>
              </a:rPr>
              <a:t> de sizinle gelmek istiyorum.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67877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872067" y="476672"/>
            <a:ext cx="7948405" cy="5649491"/>
          </a:xfrm>
        </p:spPr>
        <p:txBody>
          <a:bodyPr>
            <a:normAutofit lnSpcReduction="10000"/>
          </a:bodyPr>
          <a:lstStyle/>
          <a:p>
            <a:r>
              <a:rPr lang="tr-TR" sz="4800" dirty="0">
                <a:latin typeface="Comic Sans MS" panose="030F0702030302020204" pitchFamily="66" charset="0"/>
              </a:rPr>
              <a:t>( </a:t>
            </a:r>
            <a:r>
              <a:rPr lang="tr-TR" sz="4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4</a:t>
            </a:r>
            <a:r>
              <a:rPr lang="tr-TR" sz="4800" dirty="0" smtClean="0">
                <a:latin typeface="Comic Sans MS" panose="030F0702030302020204" pitchFamily="66" charset="0"/>
              </a:rPr>
              <a:t>)  </a:t>
            </a:r>
            <a:r>
              <a:rPr lang="tr-TR" sz="4800" dirty="0">
                <a:latin typeface="Comic Sans MS" panose="030F0702030302020204" pitchFamily="66" charset="0"/>
              </a:rPr>
              <a:t>Dişlerimi fırçaladım.</a:t>
            </a:r>
          </a:p>
          <a:p>
            <a:r>
              <a:rPr lang="tr-TR" sz="4800" dirty="0">
                <a:latin typeface="Comic Sans MS" panose="030F0702030302020204" pitchFamily="66" charset="0"/>
              </a:rPr>
              <a:t>( </a:t>
            </a:r>
            <a:r>
              <a:rPr lang="tr-TR" sz="4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1</a:t>
            </a:r>
            <a:r>
              <a:rPr lang="tr-TR" sz="4800" dirty="0" smtClean="0">
                <a:latin typeface="Comic Sans MS" panose="030F0702030302020204" pitchFamily="66" charset="0"/>
              </a:rPr>
              <a:t> )  </a:t>
            </a:r>
            <a:r>
              <a:rPr lang="tr-TR" sz="4800" dirty="0">
                <a:latin typeface="Comic Sans MS" panose="030F0702030302020204" pitchFamily="66" charset="0"/>
              </a:rPr>
              <a:t>Sabah uyandım.</a:t>
            </a:r>
          </a:p>
          <a:p>
            <a:r>
              <a:rPr lang="tr-TR" sz="4800" dirty="0">
                <a:latin typeface="Comic Sans MS" panose="030F0702030302020204" pitchFamily="66" charset="0"/>
              </a:rPr>
              <a:t>( </a:t>
            </a:r>
            <a:r>
              <a:rPr lang="tr-TR" sz="4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3 </a:t>
            </a:r>
            <a:r>
              <a:rPr lang="tr-TR" sz="4800" dirty="0" smtClean="0">
                <a:latin typeface="Comic Sans MS" panose="030F0702030302020204" pitchFamily="66" charset="0"/>
              </a:rPr>
              <a:t>)  </a:t>
            </a:r>
            <a:r>
              <a:rPr lang="tr-TR" sz="4800" dirty="0">
                <a:latin typeface="Comic Sans MS" panose="030F0702030302020204" pitchFamily="66" charset="0"/>
              </a:rPr>
              <a:t>kahvaltımı yaptım.</a:t>
            </a:r>
          </a:p>
          <a:p>
            <a:r>
              <a:rPr lang="tr-TR" sz="4800" dirty="0">
                <a:latin typeface="Comic Sans MS" panose="030F0702030302020204" pitchFamily="66" charset="0"/>
              </a:rPr>
              <a:t>( </a:t>
            </a:r>
            <a:r>
              <a:rPr lang="tr-TR" sz="4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2 </a:t>
            </a:r>
            <a:r>
              <a:rPr lang="tr-TR" sz="4800" dirty="0" smtClean="0">
                <a:latin typeface="Comic Sans MS" panose="030F0702030302020204" pitchFamily="66" charset="0"/>
              </a:rPr>
              <a:t>)  </a:t>
            </a:r>
            <a:r>
              <a:rPr lang="tr-TR" sz="4800" dirty="0">
                <a:latin typeface="Comic Sans MS" panose="030F0702030302020204" pitchFamily="66" charset="0"/>
              </a:rPr>
              <a:t>Elimi yüzümü yıkadım.</a:t>
            </a:r>
          </a:p>
          <a:p>
            <a:r>
              <a:rPr lang="tr-TR" sz="4800" dirty="0">
                <a:latin typeface="Comic Sans MS" panose="030F0702030302020204" pitchFamily="66" charset="0"/>
              </a:rPr>
              <a:t>( </a:t>
            </a:r>
            <a:r>
              <a:rPr lang="tr-TR" sz="4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6</a:t>
            </a:r>
            <a:r>
              <a:rPr lang="tr-TR" sz="4800" dirty="0" smtClean="0">
                <a:latin typeface="Comic Sans MS" panose="030F0702030302020204" pitchFamily="66" charset="0"/>
              </a:rPr>
              <a:t>)  Servisi bekledim.</a:t>
            </a:r>
          </a:p>
          <a:p>
            <a:r>
              <a:rPr lang="tr-TR" sz="4800" dirty="0">
                <a:latin typeface="Comic Sans MS" panose="030F0702030302020204" pitchFamily="66" charset="0"/>
              </a:rPr>
              <a:t> </a:t>
            </a:r>
            <a:r>
              <a:rPr lang="tr-TR" sz="4800" dirty="0" smtClean="0">
                <a:latin typeface="Comic Sans MS" panose="030F0702030302020204" pitchFamily="66" charset="0"/>
              </a:rPr>
              <a:t>( </a:t>
            </a:r>
            <a:r>
              <a:rPr lang="tr-TR" sz="4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5</a:t>
            </a:r>
            <a:r>
              <a:rPr lang="tr-TR" sz="4800" dirty="0" smtClean="0">
                <a:latin typeface="Comic Sans MS" panose="030F0702030302020204" pitchFamily="66" charset="0"/>
              </a:rPr>
              <a:t>)Evden </a:t>
            </a:r>
            <a:r>
              <a:rPr lang="tr-TR" sz="4800" dirty="0">
                <a:latin typeface="Comic Sans MS" panose="030F0702030302020204" pitchFamily="66" charset="0"/>
              </a:rPr>
              <a:t>çıktım.</a:t>
            </a:r>
          </a:p>
          <a:p>
            <a:endParaRPr lang="tr-TR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983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251520" y="476672"/>
            <a:ext cx="8640959" cy="5649491"/>
          </a:xfrm>
        </p:spPr>
        <p:txBody>
          <a:bodyPr>
            <a:normAutofit fontScale="92500"/>
          </a:bodyPr>
          <a:lstStyle/>
          <a:p>
            <a:r>
              <a:rPr lang="tr-TR" sz="4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10-</a:t>
            </a:r>
            <a:r>
              <a:rPr lang="tr-TR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tr-TR" sz="4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Enes </a:t>
            </a:r>
            <a:r>
              <a:rPr lang="tr-TR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araştırma ödevleri için kütüphaneye gitti. Aradığı kitabı bir türlü bulamıyordu. ……………….. görevli ona yardımcı oldu ve kitabı bulup araştırmasını tamamladı.</a:t>
            </a:r>
          </a:p>
          <a:p>
            <a:r>
              <a:rPr lang="tr-TR" sz="4000" dirty="0">
                <a:latin typeface="Comic Sans MS" panose="030F0702030302020204" pitchFamily="66" charset="0"/>
              </a:rPr>
              <a:t>Yukarıdaki yazıda noktalı yere aşağıdakilerden hangisinin yazılması uygun olur?</a:t>
            </a:r>
          </a:p>
          <a:p>
            <a:r>
              <a:rPr lang="tr-TR" sz="4000" dirty="0" err="1" smtClean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  <a:r>
              <a:rPr lang="tr-TR" sz="4000" dirty="0" err="1" smtClean="0">
                <a:latin typeface="Comic Sans MS" panose="030F0702030302020204" pitchFamily="66" charset="0"/>
              </a:rPr>
              <a:t>.Önceden</a:t>
            </a:r>
            <a:r>
              <a:rPr lang="tr-TR" sz="4000" dirty="0" smtClean="0">
                <a:latin typeface="Comic Sans MS" panose="030F0702030302020204" pitchFamily="66" charset="0"/>
              </a:rPr>
              <a:t>   </a:t>
            </a:r>
            <a:r>
              <a:rPr lang="tr-TR" sz="40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B</a:t>
            </a:r>
            <a:r>
              <a:rPr lang="tr-TR" sz="4000" dirty="0" err="1">
                <a:latin typeface="Comic Sans MS" panose="030F0702030302020204" pitchFamily="66" charset="0"/>
              </a:rPr>
              <a:t>.İlk</a:t>
            </a:r>
            <a:r>
              <a:rPr lang="tr-TR" sz="4000" dirty="0">
                <a:latin typeface="Comic Sans MS" panose="030F0702030302020204" pitchFamily="66" charset="0"/>
              </a:rPr>
              <a:t> önce   </a:t>
            </a:r>
            <a:r>
              <a:rPr lang="tr-TR" sz="4000" dirty="0" smtClean="0">
                <a:latin typeface="Comic Sans MS" panose="030F0702030302020204" pitchFamily="66" charset="0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C.</a:t>
            </a:r>
            <a:r>
              <a:rPr lang="tr-TR" sz="4000" dirty="0" err="1">
                <a:latin typeface="Comic Sans MS" panose="030F0702030302020204" pitchFamily="66" charset="0"/>
              </a:rPr>
              <a:t>Sonunda</a:t>
            </a:r>
            <a:endParaRPr lang="tr-TR" sz="4000" dirty="0">
              <a:latin typeface="Comic Sans MS" panose="030F0702030302020204" pitchFamily="66" charset="0"/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20745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611560" y="476672"/>
            <a:ext cx="7992887" cy="5649491"/>
          </a:xfrm>
        </p:spPr>
        <p:txBody>
          <a:bodyPr>
            <a:normAutofit lnSpcReduction="10000"/>
          </a:bodyPr>
          <a:lstStyle/>
          <a:p>
            <a:r>
              <a:rPr lang="tr-TR" sz="4800" dirty="0">
                <a:latin typeface="Comic Sans MS" panose="030F0702030302020204" pitchFamily="66" charset="0"/>
              </a:rPr>
              <a:t>( </a:t>
            </a:r>
            <a:r>
              <a:rPr lang="tr-TR" sz="4800" dirty="0" smtClean="0">
                <a:latin typeface="Comic Sans MS" panose="030F0702030302020204" pitchFamily="66" charset="0"/>
              </a:rPr>
              <a:t>3)  </a:t>
            </a:r>
            <a:r>
              <a:rPr lang="tr-TR" sz="4800" dirty="0">
                <a:latin typeface="Comic Sans MS" panose="030F0702030302020204" pitchFamily="66" charset="0"/>
              </a:rPr>
              <a:t>Boyaları çıkardım.</a:t>
            </a:r>
          </a:p>
          <a:p>
            <a:r>
              <a:rPr lang="tr-TR" sz="4800" dirty="0">
                <a:latin typeface="Comic Sans MS" panose="030F0702030302020204" pitchFamily="66" charset="0"/>
              </a:rPr>
              <a:t>( </a:t>
            </a:r>
            <a:r>
              <a:rPr lang="tr-TR" sz="4800" dirty="0" smtClean="0">
                <a:latin typeface="Comic Sans MS" panose="030F0702030302020204" pitchFamily="66" charset="0"/>
              </a:rPr>
              <a:t>2)  </a:t>
            </a:r>
            <a:r>
              <a:rPr lang="tr-TR" sz="4800" dirty="0">
                <a:latin typeface="Comic Sans MS" panose="030F0702030302020204" pitchFamily="66" charset="0"/>
              </a:rPr>
              <a:t>Derse başladık.</a:t>
            </a:r>
          </a:p>
          <a:p>
            <a:r>
              <a:rPr lang="tr-TR" sz="4800" dirty="0">
                <a:latin typeface="Comic Sans MS" panose="030F0702030302020204" pitchFamily="66" charset="0"/>
              </a:rPr>
              <a:t>( </a:t>
            </a:r>
            <a:r>
              <a:rPr lang="tr-TR" sz="4800" dirty="0" smtClean="0">
                <a:latin typeface="Comic Sans MS" panose="030F0702030302020204" pitchFamily="66" charset="0"/>
              </a:rPr>
              <a:t>1)  </a:t>
            </a:r>
            <a:r>
              <a:rPr lang="tr-TR" sz="4800" dirty="0">
                <a:latin typeface="Comic Sans MS" panose="030F0702030302020204" pitchFamily="66" charset="0"/>
              </a:rPr>
              <a:t>Derse giriş zili çaldı.</a:t>
            </a:r>
          </a:p>
          <a:p>
            <a:r>
              <a:rPr lang="tr-TR" sz="4800" dirty="0">
                <a:latin typeface="Comic Sans MS" panose="030F0702030302020204" pitchFamily="66" charset="0"/>
              </a:rPr>
              <a:t>( </a:t>
            </a:r>
            <a:r>
              <a:rPr lang="tr-TR" sz="4800" dirty="0" smtClean="0">
                <a:latin typeface="Comic Sans MS" panose="030F0702030302020204" pitchFamily="66" charset="0"/>
              </a:rPr>
              <a:t>5)  </a:t>
            </a:r>
            <a:r>
              <a:rPr lang="tr-TR" sz="4800" dirty="0">
                <a:latin typeface="Comic Sans MS" panose="030F0702030302020204" pitchFamily="66" charset="0"/>
              </a:rPr>
              <a:t>Öğretmenim resmimi panoya astı.</a:t>
            </a:r>
          </a:p>
          <a:p>
            <a:r>
              <a:rPr lang="tr-TR" sz="4800" dirty="0">
                <a:latin typeface="Comic Sans MS" panose="030F0702030302020204" pitchFamily="66" charset="0"/>
              </a:rPr>
              <a:t>( </a:t>
            </a:r>
            <a:r>
              <a:rPr lang="tr-TR" sz="4800" dirty="0" smtClean="0">
                <a:latin typeface="Comic Sans MS" panose="030F0702030302020204" pitchFamily="66" charset="0"/>
              </a:rPr>
              <a:t>4)  </a:t>
            </a:r>
            <a:r>
              <a:rPr lang="tr-TR" sz="4800" dirty="0">
                <a:latin typeface="Comic Sans MS" panose="030F0702030302020204" pitchFamily="66" charset="0"/>
              </a:rPr>
              <a:t>Güzel bir resim yaptım.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67997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467544" y="476672"/>
            <a:ext cx="8136903" cy="5649491"/>
          </a:xfrm>
        </p:spPr>
        <p:txBody>
          <a:bodyPr>
            <a:normAutofit/>
          </a:bodyPr>
          <a:lstStyle/>
          <a:p>
            <a:r>
              <a:rPr lang="tr-TR" sz="4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Herhangi bir olayı sözlü ya da yazılı olarak anlatırken olayları oluş sırasına göre anlatmalıyız.</a:t>
            </a:r>
          </a:p>
          <a:p>
            <a:r>
              <a:rPr lang="tr-TR" sz="48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tr-TR" sz="4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  </a:t>
            </a:r>
            <a:r>
              <a:rPr lang="tr-TR" sz="4800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Aşağıdaki olayları oluş sırasına göre sıralayalım.</a:t>
            </a:r>
            <a:endParaRPr lang="tr-TR" sz="4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252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251520" y="404664"/>
            <a:ext cx="8568951" cy="5721499"/>
          </a:xfrm>
        </p:spPr>
        <p:txBody>
          <a:bodyPr>
            <a:normAutofit lnSpcReduction="10000"/>
          </a:bodyPr>
          <a:lstStyle/>
          <a:p>
            <a:r>
              <a:rPr lang="tr-TR" sz="3600" dirty="0" smtClean="0">
                <a:latin typeface="Comic Sans MS" panose="030F0702030302020204" pitchFamily="66" charset="0"/>
              </a:rPr>
              <a:t>(   )Nasrettin Hoca, çocuklara </a:t>
            </a:r>
          </a:p>
          <a:p>
            <a:r>
              <a:rPr lang="tr-TR" sz="3600" dirty="0" smtClean="0">
                <a:latin typeface="Comic Sans MS" panose="030F0702030302020204" pitchFamily="66" charset="0"/>
              </a:rPr>
              <a:t>«Parayı veren düdüğü çalar» demiş.</a:t>
            </a:r>
          </a:p>
          <a:p>
            <a:r>
              <a:rPr lang="tr-TR" sz="3600" dirty="0" smtClean="0">
                <a:latin typeface="Comic Sans MS" panose="030F0702030302020204" pitchFamily="66" charset="0"/>
              </a:rPr>
              <a:t>(  </a:t>
            </a:r>
            <a:r>
              <a:rPr lang="tr-TR" sz="3600" dirty="0" smtClean="0">
                <a:latin typeface="Comic Sans MS" panose="030F0702030302020204" pitchFamily="66" charset="0"/>
              </a:rPr>
              <a:t>)Çocuklar </a:t>
            </a:r>
            <a:r>
              <a:rPr lang="tr-TR" sz="3600" dirty="0" smtClean="0">
                <a:latin typeface="Comic Sans MS" panose="030F0702030302020204" pitchFamily="66" charset="0"/>
              </a:rPr>
              <a:t>Nasrettin </a:t>
            </a:r>
            <a:r>
              <a:rPr lang="tr-TR" sz="3600" dirty="0" smtClean="0">
                <a:latin typeface="Comic Sans MS" panose="030F0702030302020204" pitchFamily="66" charset="0"/>
              </a:rPr>
              <a:t>Hoca’nın </a:t>
            </a:r>
            <a:r>
              <a:rPr lang="tr-TR" sz="3600" dirty="0" smtClean="0">
                <a:latin typeface="Comic Sans MS" panose="030F0702030302020204" pitchFamily="66" charset="0"/>
              </a:rPr>
              <a:t>yolunu kesmişler.</a:t>
            </a:r>
          </a:p>
          <a:p>
            <a:r>
              <a:rPr lang="tr-TR" sz="3600" dirty="0" smtClean="0">
                <a:latin typeface="Comic Sans MS" panose="030F0702030302020204" pitchFamily="66" charset="0"/>
              </a:rPr>
              <a:t>(   )Nasrettin Hoca sadece bir çocuğa düdük almış.</a:t>
            </a:r>
          </a:p>
          <a:p>
            <a:r>
              <a:rPr lang="tr-TR" sz="3600" dirty="0" smtClean="0">
                <a:latin typeface="Comic Sans MS" panose="030F0702030302020204" pitchFamily="66" charset="0"/>
              </a:rPr>
              <a:t>(   )</a:t>
            </a:r>
            <a:r>
              <a:rPr lang="tr-TR" sz="3600" dirty="0">
                <a:latin typeface="Comic Sans MS" panose="030F0702030302020204" pitchFamily="66" charset="0"/>
              </a:rPr>
              <a:t> Nasrettin </a:t>
            </a:r>
            <a:r>
              <a:rPr lang="tr-TR" sz="3600" dirty="0" smtClean="0">
                <a:latin typeface="Comic Sans MS" panose="030F0702030302020204" pitchFamily="66" charset="0"/>
              </a:rPr>
              <a:t>Hoca pazara gidiyormuş.</a:t>
            </a:r>
          </a:p>
          <a:p>
            <a:r>
              <a:rPr lang="tr-TR" sz="3600" dirty="0" smtClean="0">
                <a:latin typeface="Comic Sans MS" panose="030F0702030302020204" pitchFamily="66" charset="0"/>
              </a:rPr>
              <a:t>(   )» Hocam pazardan bize düdük al.» demişler.</a:t>
            </a:r>
            <a:endParaRPr lang="tr-TR" sz="3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5318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251520" y="404664"/>
            <a:ext cx="8640959" cy="5721499"/>
          </a:xfrm>
        </p:spPr>
        <p:txBody>
          <a:bodyPr>
            <a:normAutofit/>
          </a:bodyPr>
          <a:lstStyle/>
          <a:p>
            <a:r>
              <a:rPr lang="tr-TR" sz="4800" dirty="0">
                <a:latin typeface="Comic Sans MS" panose="030F0702030302020204" pitchFamily="66" charset="0"/>
              </a:rPr>
              <a:t>(   )  Eve geldik.</a:t>
            </a:r>
          </a:p>
          <a:p>
            <a:r>
              <a:rPr lang="tr-TR" sz="4800" dirty="0">
                <a:latin typeface="Comic Sans MS" panose="030F0702030302020204" pitchFamily="66" charset="0"/>
              </a:rPr>
              <a:t>(   )  Annemle pazara gittim.</a:t>
            </a:r>
          </a:p>
          <a:p>
            <a:r>
              <a:rPr lang="tr-TR" sz="4800" dirty="0">
                <a:latin typeface="Comic Sans MS" panose="030F0702030302020204" pitchFamily="66" charset="0"/>
              </a:rPr>
              <a:t>(   )  Elma, ayva, muz aldık.</a:t>
            </a:r>
          </a:p>
          <a:p>
            <a:r>
              <a:rPr lang="tr-TR" sz="4800" dirty="0">
                <a:latin typeface="Comic Sans MS" panose="030F0702030302020204" pitchFamily="66" charset="0"/>
              </a:rPr>
              <a:t>(   )  Dönüşte ekmek aldık.</a:t>
            </a:r>
          </a:p>
          <a:p>
            <a:r>
              <a:rPr lang="tr-TR" sz="4800" dirty="0">
                <a:latin typeface="Comic Sans MS" panose="030F0702030302020204" pitchFamily="66" charset="0"/>
              </a:rPr>
              <a:t>(   )  Annem meyveleri dolaba yerleştirdi.</a:t>
            </a:r>
          </a:p>
          <a:p>
            <a:endParaRPr lang="tr-TR" sz="4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9912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251520" y="692696"/>
            <a:ext cx="8496943" cy="5688632"/>
          </a:xfrm>
        </p:spPr>
        <p:txBody>
          <a:bodyPr>
            <a:normAutofit/>
          </a:bodyPr>
          <a:lstStyle/>
          <a:p>
            <a:r>
              <a:rPr lang="tr-TR" sz="4400" dirty="0" smtClean="0">
                <a:latin typeface="Comic Sans MS" panose="030F0702030302020204" pitchFamily="66" charset="0"/>
              </a:rPr>
              <a:t>(  )Kuş bir hafta sonra </a:t>
            </a:r>
            <a:r>
              <a:rPr lang="tr-TR" sz="4400" dirty="0" err="1" smtClean="0">
                <a:latin typeface="Comic Sans MS" panose="030F0702030302020204" pitchFamily="66" charset="0"/>
              </a:rPr>
              <a:t>iyleşti</a:t>
            </a:r>
            <a:r>
              <a:rPr lang="tr-TR" sz="4400" dirty="0" smtClean="0">
                <a:latin typeface="Comic Sans MS" panose="030F0702030302020204" pitchFamily="66" charset="0"/>
              </a:rPr>
              <a:t>.</a:t>
            </a:r>
          </a:p>
          <a:p>
            <a:r>
              <a:rPr lang="tr-TR" sz="4400" dirty="0" smtClean="0">
                <a:latin typeface="Comic Sans MS" panose="030F0702030302020204" pitchFamily="66" charset="0"/>
              </a:rPr>
              <a:t>(  )Kübra sokakta kanadı kırık bir kuş gördü.</a:t>
            </a:r>
          </a:p>
          <a:p>
            <a:r>
              <a:rPr lang="tr-TR" sz="4400" dirty="0" smtClean="0">
                <a:latin typeface="Comic Sans MS" panose="030F0702030302020204" pitchFamily="66" charset="0"/>
              </a:rPr>
              <a:t>(  )Kübra kuşu </a:t>
            </a:r>
            <a:r>
              <a:rPr lang="tr-TR" sz="4400" dirty="0" err="1" smtClean="0">
                <a:latin typeface="Comic Sans MS" panose="030F0702030302020204" pitchFamily="66" charset="0"/>
              </a:rPr>
              <a:t>sebest</a:t>
            </a:r>
            <a:r>
              <a:rPr lang="tr-TR" sz="4400" dirty="0" smtClean="0">
                <a:latin typeface="Comic Sans MS" panose="030F0702030302020204" pitchFamily="66" charset="0"/>
              </a:rPr>
              <a:t> bıraktı.</a:t>
            </a:r>
          </a:p>
          <a:p>
            <a:r>
              <a:rPr lang="tr-TR" sz="4400" dirty="0" smtClean="0">
                <a:latin typeface="Comic Sans MS" panose="030F0702030302020204" pitchFamily="66" charset="0"/>
              </a:rPr>
              <a:t>(  )Kuşu alıp evlerine götürdü.</a:t>
            </a:r>
          </a:p>
          <a:p>
            <a:r>
              <a:rPr lang="tr-TR" sz="4400" dirty="0" smtClean="0">
                <a:latin typeface="Comic Sans MS" panose="030F0702030302020204" pitchFamily="66" charset="0"/>
              </a:rPr>
              <a:t>(  )Kuşun kanadına ilaç sürdü.</a:t>
            </a:r>
            <a:endParaRPr lang="tr-TR" sz="4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2134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251520" y="548680"/>
            <a:ext cx="8640959" cy="6048672"/>
          </a:xfrm>
        </p:spPr>
        <p:txBody>
          <a:bodyPr>
            <a:normAutofit lnSpcReduction="10000"/>
          </a:bodyPr>
          <a:lstStyle/>
          <a:p>
            <a:r>
              <a:rPr lang="tr-TR" sz="3600" dirty="0" smtClean="0">
                <a:latin typeface="Comic Sans MS" panose="030F0702030302020204" pitchFamily="66" charset="0"/>
              </a:rPr>
              <a:t>(  )Şemsi Efendi İlkokuluna gitti.</a:t>
            </a:r>
          </a:p>
          <a:p>
            <a:r>
              <a:rPr lang="tr-TR" sz="3600" dirty="0" smtClean="0">
                <a:latin typeface="Comic Sans MS" panose="030F0702030302020204" pitchFamily="66" charset="0"/>
              </a:rPr>
              <a:t>(  ) Atatürk öğrenim hayatına;</a:t>
            </a:r>
          </a:p>
          <a:p>
            <a:r>
              <a:rPr lang="tr-TR" sz="3600" dirty="0">
                <a:latin typeface="Comic Sans MS" panose="030F0702030302020204" pitchFamily="66" charset="0"/>
              </a:rPr>
              <a:t>(  )Harp okulunu ve harp akademisini bitirdi</a:t>
            </a:r>
            <a:r>
              <a:rPr lang="tr-TR" sz="3600" dirty="0" smtClean="0">
                <a:latin typeface="Comic Sans MS" panose="030F0702030302020204" pitchFamily="66" charset="0"/>
              </a:rPr>
              <a:t>.</a:t>
            </a:r>
          </a:p>
          <a:p>
            <a:r>
              <a:rPr lang="tr-TR" sz="3600" dirty="0" smtClean="0">
                <a:latin typeface="Comic Sans MS" panose="030F0702030302020204" pitchFamily="66" charset="0"/>
              </a:rPr>
              <a:t>(  )Mahalle mektebinde </a:t>
            </a:r>
            <a:r>
              <a:rPr lang="tr-TR" sz="3600" dirty="0" err="1" smtClean="0">
                <a:latin typeface="Comic Sans MS" panose="030F0702030302020204" pitchFamily="66" charset="0"/>
              </a:rPr>
              <a:t>başladı.Daha</a:t>
            </a:r>
            <a:r>
              <a:rPr lang="tr-TR" sz="3600" dirty="0" smtClean="0">
                <a:latin typeface="Comic Sans MS" panose="030F0702030302020204" pitchFamily="66" charset="0"/>
              </a:rPr>
              <a:t> sonra,</a:t>
            </a:r>
          </a:p>
          <a:p>
            <a:r>
              <a:rPr lang="tr-TR" sz="3600" dirty="0" smtClean="0">
                <a:latin typeface="Comic Sans MS" panose="030F0702030302020204" pitchFamily="66" charset="0"/>
              </a:rPr>
              <a:t>(  )</a:t>
            </a:r>
            <a:r>
              <a:rPr lang="tr-TR" sz="3600" dirty="0"/>
              <a:t> </a:t>
            </a:r>
            <a:r>
              <a:rPr lang="tr-TR" sz="3600" dirty="0" smtClean="0">
                <a:latin typeface="Comic Sans MS" panose="030F0702030302020204" pitchFamily="66" charset="0"/>
              </a:rPr>
              <a:t>Öğrenimini </a:t>
            </a:r>
            <a:r>
              <a:rPr lang="tr-TR" sz="3600" dirty="0">
                <a:latin typeface="Comic Sans MS" panose="030F0702030302020204" pitchFamily="66" charset="0"/>
              </a:rPr>
              <a:t>yüzbaşı olarak tamamladı</a:t>
            </a:r>
            <a:r>
              <a:rPr lang="tr-TR" sz="3600" dirty="0" smtClean="0"/>
              <a:t>.</a:t>
            </a:r>
          </a:p>
          <a:p>
            <a:r>
              <a:rPr lang="tr-TR" sz="3600" dirty="0" smtClean="0">
                <a:latin typeface="Comic Sans MS" panose="030F0702030302020204" pitchFamily="66" charset="0"/>
              </a:rPr>
              <a:t>(  )</a:t>
            </a:r>
            <a:r>
              <a:rPr lang="tr-TR" sz="3600" dirty="0">
                <a:latin typeface="Comic Sans MS" panose="030F0702030302020204" pitchFamily="66" charset="0"/>
              </a:rPr>
              <a:t> Askeri ortaokul ve askeri liseden </a:t>
            </a:r>
            <a:r>
              <a:rPr lang="tr-TR" sz="3600" dirty="0" smtClean="0">
                <a:latin typeface="Comic Sans MS" panose="030F0702030302020204" pitchFamily="66" charset="0"/>
              </a:rPr>
              <a:t>sonra,</a:t>
            </a:r>
            <a:endParaRPr lang="tr-TR" sz="3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1668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323528" y="404664"/>
            <a:ext cx="8568951" cy="5904656"/>
          </a:xfrm>
        </p:spPr>
        <p:txBody>
          <a:bodyPr>
            <a:normAutofit/>
          </a:bodyPr>
          <a:lstStyle/>
          <a:p>
            <a:r>
              <a:rPr lang="tr-TR" sz="4400" dirty="0" smtClean="0">
                <a:latin typeface="Comic Sans MS" panose="030F0702030302020204" pitchFamily="66" charset="0"/>
              </a:rPr>
              <a:t>(  )Annem </a:t>
            </a:r>
            <a:r>
              <a:rPr lang="tr-TR" sz="4400" dirty="0">
                <a:latin typeface="Comic Sans MS" panose="030F0702030302020204" pitchFamily="66" charset="0"/>
              </a:rPr>
              <a:t>gidip açtı</a:t>
            </a:r>
            <a:r>
              <a:rPr lang="tr-TR" sz="4400" dirty="0" smtClean="0">
                <a:latin typeface="Comic Sans MS" panose="030F0702030302020204" pitchFamily="66" charset="0"/>
              </a:rPr>
              <a:t>.</a:t>
            </a:r>
          </a:p>
          <a:p>
            <a:r>
              <a:rPr lang="tr-TR" sz="4400" dirty="0" smtClean="0">
                <a:latin typeface="Comic Sans MS" panose="030F0702030302020204" pitchFamily="66" charset="0"/>
              </a:rPr>
              <a:t>(  )Çok </a:t>
            </a:r>
            <a:r>
              <a:rPr lang="tr-TR" sz="4400" dirty="0">
                <a:latin typeface="Comic Sans MS" panose="030F0702030302020204" pitchFamily="66" charset="0"/>
              </a:rPr>
              <a:t>gürültü yaptığımızı söyledi</a:t>
            </a:r>
            <a:r>
              <a:rPr lang="tr-TR" sz="4400" dirty="0" smtClean="0">
                <a:latin typeface="Comic Sans MS" panose="030F0702030302020204" pitchFamily="66" charset="0"/>
              </a:rPr>
              <a:t>.</a:t>
            </a:r>
          </a:p>
          <a:p>
            <a:r>
              <a:rPr lang="tr-TR" sz="4400" dirty="0" smtClean="0">
                <a:latin typeface="Comic Sans MS" panose="030F0702030302020204" pitchFamily="66" charset="0"/>
              </a:rPr>
              <a:t>(  )Gürültüyle </a:t>
            </a:r>
            <a:r>
              <a:rPr lang="tr-TR" sz="4400" dirty="0">
                <a:latin typeface="Comic Sans MS" panose="030F0702030302020204" pitchFamily="66" charset="0"/>
              </a:rPr>
              <a:t>oynarken kapının zili çaldı</a:t>
            </a:r>
            <a:r>
              <a:rPr lang="tr-TR" sz="4400" dirty="0" smtClean="0">
                <a:latin typeface="Comic Sans MS" panose="030F0702030302020204" pitchFamily="66" charset="0"/>
              </a:rPr>
              <a:t>.</a:t>
            </a:r>
          </a:p>
          <a:p>
            <a:r>
              <a:rPr lang="tr-TR" sz="4400" dirty="0" smtClean="0">
                <a:latin typeface="Comic Sans MS" panose="030F0702030302020204" pitchFamily="66" charset="0"/>
              </a:rPr>
              <a:t>(  )Gelen </a:t>
            </a:r>
            <a:r>
              <a:rPr lang="tr-TR" sz="4400" dirty="0">
                <a:latin typeface="Comic Sans MS" panose="030F0702030302020204" pitchFamily="66" charset="0"/>
              </a:rPr>
              <a:t>ev </a:t>
            </a:r>
            <a:r>
              <a:rPr lang="tr-TR" sz="4400" dirty="0" smtClean="0">
                <a:latin typeface="Comic Sans MS" panose="030F0702030302020204" pitchFamily="66" charset="0"/>
              </a:rPr>
              <a:t>sahibimizdi</a:t>
            </a:r>
          </a:p>
          <a:p>
            <a:r>
              <a:rPr lang="tr-TR" sz="4400" dirty="0" smtClean="0">
                <a:latin typeface="Comic Sans MS" panose="030F0702030302020204" pitchFamily="66" charset="0"/>
              </a:rPr>
              <a:t>(  )Kendimizi </a:t>
            </a:r>
            <a:r>
              <a:rPr lang="tr-TR" sz="4400" dirty="0">
                <a:latin typeface="Comic Sans MS" panose="030F0702030302020204" pitchFamily="66" charset="0"/>
              </a:rPr>
              <a:t>suçlu hissettik.</a:t>
            </a:r>
          </a:p>
        </p:txBody>
      </p:sp>
    </p:spTree>
    <p:extLst>
      <p:ext uri="{BB962C8B-B14F-4D97-AF65-F5344CB8AC3E}">
        <p14:creationId xmlns:p14="http://schemas.microsoft.com/office/powerpoint/2010/main" val="3907452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91</TotalTime>
  <Words>674</Words>
  <Application>Microsoft Office PowerPoint</Application>
  <PresentationFormat>Ekran Gösterisi (4:3)</PresentationFormat>
  <Paragraphs>91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Dalga Biçimi</vt:lpstr>
      <vt:lpstr>OLAYLARI               OLUŞ     SIRASINA                 KOYMA Mustafa BİLGE Yenişehir/MERSİN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OLAYLARI               OLUŞ     SIRASINA                 KOYMA</dc:title>
  <dc:creator>BİLGEM</dc:creator>
  <cp:lastModifiedBy>BİLGEM</cp:lastModifiedBy>
  <cp:revision>9</cp:revision>
  <dcterms:created xsi:type="dcterms:W3CDTF">2013-11-08T15:59:06Z</dcterms:created>
  <dcterms:modified xsi:type="dcterms:W3CDTF">2013-11-11T12:27:48Z</dcterms:modified>
</cp:coreProperties>
</file>