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9" r:id="rId1"/>
  </p:sldMasterIdLst>
  <p:notesMasterIdLst>
    <p:notesMasterId r:id="rId22"/>
  </p:notesMasterIdLst>
  <p:sldIdLst>
    <p:sldId id="256" r:id="rId2"/>
    <p:sldId id="271" r:id="rId3"/>
    <p:sldId id="266" r:id="rId4"/>
    <p:sldId id="267" r:id="rId5"/>
    <p:sldId id="257" r:id="rId6"/>
    <p:sldId id="269" r:id="rId7"/>
    <p:sldId id="270" r:id="rId8"/>
    <p:sldId id="268" r:id="rId9"/>
    <p:sldId id="258" r:id="rId10"/>
    <p:sldId id="259" r:id="rId11"/>
    <p:sldId id="260" r:id="rId12"/>
    <p:sldId id="261" r:id="rId13"/>
    <p:sldId id="272" r:id="rId14"/>
    <p:sldId id="273" r:id="rId15"/>
    <p:sldId id="274" r:id="rId16"/>
    <p:sldId id="262" r:id="rId17"/>
    <p:sldId id="275" r:id="rId18"/>
    <p:sldId id="263" r:id="rId19"/>
    <p:sldId id="264" r:id="rId20"/>
    <p:sldId id="265" r:id="rId2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96"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2D3382-45C7-44EC-8CA0-2407CF7CB05C}" type="datetimeFigureOut">
              <a:rPr lang="tr-TR" smtClean="0"/>
              <a:t>01.10.2014</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8A084E-4D90-43E5-AD69-01C013186D18}" type="slidenum">
              <a:rPr lang="tr-TR" smtClean="0"/>
              <a:t>‹#›</a:t>
            </a:fld>
            <a:endParaRPr lang="tr-TR"/>
          </a:p>
        </p:txBody>
      </p:sp>
    </p:spTree>
    <p:extLst>
      <p:ext uri="{BB962C8B-B14F-4D97-AF65-F5344CB8AC3E}">
        <p14:creationId xmlns:p14="http://schemas.microsoft.com/office/powerpoint/2010/main" val="3434289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0B8A084E-4D90-43E5-AD69-01C013186D18}" type="slidenum">
              <a:rPr lang="tr-TR" smtClean="0"/>
              <a:t>1</a:t>
            </a:fld>
            <a:endParaRPr lang="tr-TR"/>
          </a:p>
        </p:txBody>
      </p:sp>
    </p:spTree>
    <p:extLst>
      <p:ext uri="{BB962C8B-B14F-4D97-AF65-F5344CB8AC3E}">
        <p14:creationId xmlns:p14="http://schemas.microsoft.com/office/powerpoint/2010/main" val="2456570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9D0DF6DB-4B83-4044-A6FC-9E7ABC89E81B}" type="datetime1">
              <a:rPr lang="tr-TR" smtClean="0"/>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803818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08DDFBD7-5C78-4EE8-9468-5BF998269FB2}" type="datetime1">
              <a:rPr lang="tr-TR" smtClean="0"/>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805629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58BA8B7-B2D6-4D7B-B41A-ACBE16D722D5}" type="datetime1">
              <a:rPr lang="tr-TR" smtClean="0"/>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145A08-3371-4DF7-948B-4D8C44A9EAD9}" type="slidenum">
              <a:rPr lang="tr-TR" smtClean="0"/>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1067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CC9DF581-86F9-4623-8E1F-C5F695446D88}" type="datetime1">
              <a:rPr lang="tr-TR" smtClean="0"/>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845659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4D449842-ADF6-400A-B766-1429F65CC393}" type="datetime1">
              <a:rPr lang="tr-TR" smtClean="0"/>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2298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düzenlemek için tıklatın</a:t>
            </a:r>
          </a:p>
        </p:txBody>
      </p:sp>
      <p:sp>
        <p:nvSpPr>
          <p:cNvPr id="5" name="Date Placeholder 4"/>
          <p:cNvSpPr>
            <a:spLocks noGrp="1"/>
          </p:cNvSpPr>
          <p:nvPr>
            <p:ph type="dt" sz="half" idx="10"/>
          </p:nvPr>
        </p:nvSpPr>
        <p:spPr/>
        <p:txBody>
          <a:bodyPr/>
          <a:lstStyle/>
          <a:p>
            <a:fld id="{5B02890B-FA7A-4840-B80D-4B2E188F035E}" type="datetime1">
              <a:rPr lang="tr-TR" smtClean="0"/>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285242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77225D0-E64E-49A3-A590-EE6CF3B02008}" type="datetime1">
              <a:rPr lang="tr-TR" smtClean="0"/>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17350244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8E3447DC-73CB-426B-8A00-725CE2FD782C}" type="datetime1">
              <a:rPr lang="tr-TR" smtClean="0"/>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3714672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4AF7682-A6A3-4F06-85C9-2F36E8FBBED1}" type="datetime1">
              <a:rPr lang="tr-TR" smtClean="0"/>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2601560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9CDA7C-F0AF-420D-8196-892B2CB33ADE}" type="datetime1">
              <a:rPr lang="tr-TR" smtClean="0"/>
              <a:t>01.10.2014</a:t>
            </a:fld>
            <a:endParaRPr lang="tr-TR"/>
          </a:p>
        </p:txBody>
      </p:sp>
      <p:sp>
        <p:nvSpPr>
          <p:cNvPr id="5" name="Footer Placeholder 4"/>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1851660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4D4EFF02-AB82-4304-A5F9-EC57DB101B2A}" type="datetime1">
              <a:rPr lang="tr-TR" smtClean="0"/>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1909895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74506FE8-B221-4649-8741-FB61D0341E23}" type="datetime1">
              <a:rPr lang="tr-TR" smtClean="0"/>
              <a:t>01.10.2014</a:t>
            </a:fld>
            <a:endParaRPr lang="tr-TR"/>
          </a:p>
        </p:txBody>
      </p:sp>
      <p:sp>
        <p:nvSpPr>
          <p:cNvPr id="8" name="Footer Placeholder 7"/>
          <p:cNvSpPr>
            <a:spLocks noGrp="1"/>
          </p:cNvSpPr>
          <p:nvPr>
            <p:ph type="ftr" sz="quarter" idx="11"/>
          </p:nvPr>
        </p:nvSpPr>
        <p:spPr/>
        <p:txBody>
          <a:bodyPr/>
          <a:lstStyle/>
          <a:p>
            <a:r>
              <a:rPr lang="tr-TR" smtClean="0"/>
              <a:t>www.egitimzirvesi.com</a:t>
            </a:r>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2174444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9E10BE92-2D86-4BEF-8C51-3E8FA4301A05}" type="datetime1">
              <a:rPr lang="tr-TR" smtClean="0"/>
              <a:t>01.10.2014</a:t>
            </a:fld>
            <a:endParaRPr lang="tr-TR"/>
          </a:p>
        </p:txBody>
      </p:sp>
      <p:sp>
        <p:nvSpPr>
          <p:cNvPr id="4" name="Footer Placeholder 3"/>
          <p:cNvSpPr>
            <a:spLocks noGrp="1"/>
          </p:cNvSpPr>
          <p:nvPr>
            <p:ph type="ftr" sz="quarter" idx="11"/>
          </p:nvPr>
        </p:nvSpPr>
        <p:spPr/>
        <p:txBody>
          <a:bodyPr/>
          <a:lstStyle/>
          <a:p>
            <a:r>
              <a:rPr lang="tr-TR" smtClean="0"/>
              <a:t>www.egitimzirvesi.com</a:t>
            </a:r>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508572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7EB9AA-50FB-491A-BFDE-4A9155AA47A7}" type="datetime1">
              <a:rPr lang="tr-TR" smtClean="0"/>
              <a:t>01.10.2014</a:t>
            </a:fld>
            <a:endParaRPr lang="tr-TR"/>
          </a:p>
        </p:txBody>
      </p:sp>
      <p:sp>
        <p:nvSpPr>
          <p:cNvPr id="3" name="Footer Placeholder 2"/>
          <p:cNvSpPr>
            <a:spLocks noGrp="1"/>
          </p:cNvSpPr>
          <p:nvPr>
            <p:ph type="ftr" sz="quarter" idx="11"/>
          </p:nvPr>
        </p:nvSpPr>
        <p:spPr/>
        <p:txBody>
          <a:bodyPr/>
          <a:lstStyle/>
          <a:p>
            <a:r>
              <a:rPr lang="tr-TR" smtClean="0"/>
              <a:t>www.egitimzirvesi.com</a:t>
            </a:r>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535642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7E54E87-AB63-4D37-BBD1-30B7ACBCD08F}" type="datetime1">
              <a:rPr lang="tr-TR" smtClean="0"/>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2949090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24FFB193-2F2C-4830-AD63-2F4C00E2E769}" type="datetime1">
              <a:rPr lang="tr-TR" smtClean="0"/>
              <a:t>01.10.2014</a:t>
            </a:fld>
            <a:endParaRPr lang="tr-TR"/>
          </a:p>
        </p:txBody>
      </p:sp>
      <p:sp>
        <p:nvSpPr>
          <p:cNvPr id="6" name="Footer Placeholder 5"/>
          <p:cNvSpPr>
            <a:spLocks noGrp="1"/>
          </p:cNvSpPr>
          <p:nvPr>
            <p:ph type="ftr" sz="quarter" idx="11"/>
          </p:nvPr>
        </p:nvSpPr>
        <p:spPr/>
        <p:txBody>
          <a:bodyPr/>
          <a:lstStyle/>
          <a:p>
            <a:r>
              <a:rPr lang="tr-TR" smtClean="0"/>
              <a:t>www.egitimzirvesi.com</a:t>
            </a:r>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9145A08-3371-4DF7-948B-4D8C44A9EAD9}" type="slidenum">
              <a:rPr lang="tr-TR" smtClean="0"/>
              <a:t>‹#›</a:t>
            </a:fld>
            <a:endParaRPr lang="tr-TR"/>
          </a:p>
        </p:txBody>
      </p:sp>
    </p:spTree>
    <p:extLst>
      <p:ext uri="{BB962C8B-B14F-4D97-AF65-F5344CB8AC3E}">
        <p14:creationId xmlns:p14="http://schemas.microsoft.com/office/powerpoint/2010/main" val="1363407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EF9B4E8-F73B-4C14-B19A-D9A7AF057EC6}" type="datetime1">
              <a:rPr lang="tr-TR" smtClean="0"/>
              <a:t>01.10.2014</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tr-TR" smtClean="0"/>
              <a:t>www.egitimzirvesi.com</a:t>
            </a:r>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59145A08-3371-4DF7-948B-4D8C44A9EAD9}" type="slidenum">
              <a:rPr lang="tr-TR" smtClean="0"/>
              <a:t>‹#›</a:t>
            </a:fld>
            <a:endParaRPr lang="tr-TR"/>
          </a:p>
        </p:txBody>
      </p:sp>
    </p:spTree>
    <p:extLst>
      <p:ext uri="{BB962C8B-B14F-4D97-AF65-F5344CB8AC3E}">
        <p14:creationId xmlns:p14="http://schemas.microsoft.com/office/powerpoint/2010/main" val="357850117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hf hd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327069" y="3966621"/>
            <a:ext cx="8915399" cy="2262781"/>
          </a:xfrm>
        </p:spPr>
        <p:txBody>
          <a:bodyPr/>
          <a:lstStyle/>
          <a:p>
            <a:pPr algn="ctr"/>
            <a:r>
              <a:rPr lang="tr-TR" dirty="0" smtClean="0"/>
              <a:t>OKUL HEYECANIM</a:t>
            </a:r>
            <a:endParaRPr lang="tr-TR" dirty="0"/>
          </a:p>
        </p:txBody>
      </p:sp>
      <p:pic>
        <p:nvPicPr>
          <p:cNvPr id="4" name="Resim 3"/>
          <p:cNvPicPr>
            <a:picLocks noChangeAspect="1"/>
          </p:cNvPicPr>
          <p:nvPr/>
        </p:nvPicPr>
        <p:blipFill>
          <a:blip r:embed="rId3"/>
          <a:stretch>
            <a:fillRect/>
          </a:stretch>
        </p:blipFill>
        <p:spPr>
          <a:xfrm>
            <a:off x="5117369" y="172017"/>
            <a:ext cx="3334801" cy="4925995"/>
          </a:xfrm>
          <a:prstGeom prst="rect">
            <a:avLst/>
          </a:prstGeom>
        </p:spPr>
      </p:pic>
    </p:spTree>
    <p:extLst>
      <p:ext uri="{BB962C8B-B14F-4D97-AF65-F5344CB8AC3E}">
        <p14:creationId xmlns:p14="http://schemas.microsoft.com/office/powerpoint/2010/main" val="1102343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BAKIMLI OLMAK </a:t>
            </a:r>
            <a:r>
              <a:rPr lang="tr-TR" dirty="0" smtClean="0"/>
              <a:t>İÇİN</a:t>
            </a:r>
            <a:endParaRPr lang="tr-TR" dirty="0"/>
          </a:p>
        </p:txBody>
      </p:sp>
      <p:sp>
        <p:nvSpPr>
          <p:cNvPr id="3" name="İçerik Yer Tutucusu 2"/>
          <p:cNvSpPr>
            <a:spLocks noGrp="1"/>
          </p:cNvSpPr>
          <p:nvPr>
            <p:ph idx="1"/>
          </p:nvPr>
        </p:nvSpPr>
        <p:spPr>
          <a:xfrm>
            <a:off x="5011387" y="1694213"/>
            <a:ext cx="5697578" cy="3768436"/>
          </a:xfrm>
        </p:spPr>
        <p:txBody>
          <a:bodyPr>
            <a:normAutofit/>
          </a:bodyPr>
          <a:lstStyle/>
          <a:p>
            <a:pPr marL="0" indent="0">
              <a:buNone/>
            </a:pPr>
            <a:r>
              <a:rPr lang="tr-TR" sz="2400" dirty="0" smtClean="0"/>
              <a:t>Sağlığımız </a:t>
            </a:r>
            <a:r>
              <a:rPr lang="tr-TR" sz="2400" dirty="0"/>
              <a:t>için kişisel bakımımıza dikkat </a:t>
            </a:r>
            <a:r>
              <a:rPr lang="tr-TR" sz="2400" dirty="0" smtClean="0"/>
              <a:t>etmeliyiz</a:t>
            </a:r>
            <a:r>
              <a:rPr lang="tr-TR" sz="2400" dirty="0"/>
              <a:t>. Her insan kişisel bakımını yapmalıdır. Çocuklar, bazı durumlarda büyüklerden yardım alırlar. Tırnaklarımızı kendi başımıza </a:t>
            </a:r>
            <a:r>
              <a:rPr lang="tr-TR" sz="2400" dirty="0" smtClean="0"/>
              <a:t>kesemeyebiliriz</a:t>
            </a:r>
            <a:r>
              <a:rPr lang="tr-TR" sz="2400" dirty="0"/>
              <a:t>. Kişisel bakımımıza dikkat etmezsek çok çabuk hasta olabiliriz. Diş fırçası gibi bazı kişisel eşyalarımızı başkaları ile paylaşmak doğru değildir. </a:t>
            </a:r>
          </a:p>
        </p:txBody>
      </p:sp>
      <p:pic>
        <p:nvPicPr>
          <p:cNvPr id="4" name="Resim 3"/>
          <p:cNvPicPr>
            <a:picLocks noChangeAspect="1"/>
          </p:cNvPicPr>
          <p:nvPr/>
        </p:nvPicPr>
        <p:blipFill>
          <a:blip r:embed="rId2"/>
          <a:stretch>
            <a:fillRect/>
          </a:stretch>
        </p:blipFill>
        <p:spPr>
          <a:xfrm>
            <a:off x="1198937" y="1694213"/>
            <a:ext cx="3331517" cy="3768436"/>
          </a:xfrm>
          <a:prstGeom prst="rect">
            <a:avLst/>
          </a:prstGeom>
        </p:spPr>
      </p:pic>
      <p:sp>
        <p:nvSpPr>
          <p:cNvPr id="5" name="Veri Yer Tutucusu 4"/>
          <p:cNvSpPr>
            <a:spLocks noGrp="1"/>
          </p:cNvSpPr>
          <p:nvPr>
            <p:ph type="dt" sz="half" idx="10"/>
          </p:nvPr>
        </p:nvSpPr>
        <p:spPr/>
        <p:txBody>
          <a:bodyPr/>
          <a:lstStyle/>
          <a:p>
            <a:fld id="{B28D279D-DD74-4B53-BED1-BAA4D7BEAEBD}"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10</a:t>
            </a:fld>
            <a:endParaRPr lang="tr-TR"/>
          </a:p>
        </p:txBody>
      </p:sp>
    </p:spTree>
    <p:extLst>
      <p:ext uri="{BB962C8B-B14F-4D97-AF65-F5344CB8AC3E}">
        <p14:creationId xmlns:p14="http://schemas.microsoft.com/office/powerpoint/2010/main" val="8520172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NEREDESİN</a:t>
            </a:r>
            <a:r>
              <a:rPr lang="tr-TR" dirty="0"/>
              <a:t>?</a:t>
            </a:r>
          </a:p>
        </p:txBody>
      </p:sp>
      <p:sp>
        <p:nvSpPr>
          <p:cNvPr id="3" name="İçerik Yer Tutucusu 2"/>
          <p:cNvSpPr>
            <a:spLocks noGrp="1"/>
          </p:cNvSpPr>
          <p:nvPr>
            <p:ph idx="1"/>
          </p:nvPr>
        </p:nvSpPr>
        <p:spPr>
          <a:xfrm>
            <a:off x="5997039" y="2133600"/>
            <a:ext cx="5507573" cy="3777622"/>
          </a:xfrm>
        </p:spPr>
        <p:txBody>
          <a:bodyPr>
            <a:normAutofit/>
          </a:bodyPr>
          <a:lstStyle/>
          <a:p>
            <a:pPr marL="0" indent="0">
              <a:buNone/>
            </a:pPr>
            <a:r>
              <a:rPr lang="tr-TR" sz="2400" dirty="0"/>
              <a:t>Okulumuzda her sınıfın yeri bellidir. Her öğrenci kendi sınıfının yerini bilmelidir. Sınıfımızda da oturduğumuz sıra bellidir. Öğretmenimiz bizi uygun gördüğü sıralara oturtur. Bazı durumlarda öğretmenimiz bizim iyiliğimiz için yer değişikliği yapabilir. Sınıfımızın şeklini çizip oturduğumuz sırayı gösterelim çocuklar. </a:t>
            </a:r>
          </a:p>
        </p:txBody>
      </p:sp>
      <p:pic>
        <p:nvPicPr>
          <p:cNvPr id="4" name="Resim 3"/>
          <p:cNvPicPr>
            <a:picLocks noChangeAspect="1"/>
          </p:cNvPicPr>
          <p:nvPr/>
        </p:nvPicPr>
        <p:blipFill>
          <a:blip r:embed="rId2"/>
          <a:stretch>
            <a:fillRect/>
          </a:stretch>
        </p:blipFill>
        <p:spPr>
          <a:xfrm>
            <a:off x="661843" y="2216728"/>
            <a:ext cx="4605358" cy="3222171"/>
          </a:xfrm>
          <a:prstGeom prst="rect">
            <a:avLst/>
          </a:prstGeom>
        </p:spPr>
      </p:pic>
      <p:sp>
        <p:nvSpPr>
          <p:cNvPr id="5" name="Veri Yer Tutucusu 4"/>
          <p:cNvSpPr>
            <a:spLocks noGrp="1"/>
          </p:cNvSpPr>
          <p:nvPr>
            <p:ph type="dt" sz="half" idx="10"/>
          </p:nvPr>
        </p:nvSpPr>
        <p:spPr/>
        <p:txBody>
          <a:bodyPr/>
          <a:lstStyle/>
          <a:p>
            <a:fld id="{DF87BD92-B084-4E92-8BBB-906628373712}"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11</a:t>
            </a:fld>
            <a:endParaRPr lang="tr-TR"/>
          </a:p>
        </p:txBody>
      </p:sp>
    </p:spTree>
    <p:extLst>
      <p:ext uri="{BB962C8B-B14F-4D97-AF65-F5344CB8AC3E}">
        <p14:creationId xmlns:p14="http://schemas.microsoft.com/office/powerpoint/2010/main" val="39501048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t>KURALLAR </a:t>
            </a:r>
            <a:r>
              <a:rPr lang="tr-TR" dirty="0" smtClean="0"/>
              <a:t>BİZİM İÇİN</a:t>
            </a:r>
            <a:endParaRPr lang="tr-TR" dirty="0"/>
          </a:p>
        </p:txBody>
      </p:sp>
      <p:sp>
        <p:nvSpPr>
          <p:cNvPr id="3" name="İçerik Yer Tutucusu 2"/>
          <p:cNvSpPr>
            <a:spLocks noGrp="1"/>
          </p:cNvSpPr>
          <p:nvPr>
            <p:ph idx="1"/>
          </p:nvPr>
        </p:nvSpPr>
        <p:spPr>
          <a:xfrm>
            <a:off x="5842661" y="2133600"/>
            <a:ext cx="6044540" cy="3777622"/>
          </a:xfrm>
        </p:spPr>
        <p:txBody>
          <a:bodyPr>
            <a:noAutofit/>
          </a:bodyPr>
          <a:lstStyle/>
          <a:p>
            <a:pPr marL="0" indent="0">
              <a:buNone/>
            </a:pPr>
            <a:r>
              <a:rPr lang="tr-TR" sz="2400" dirty="0" smtClean="0"/>
              <a:t>İnsanlar </a:t>
            </a:r>
            <a:r>
              <a:rPr lang="tr-TR" sz="2400" dirty="0"/>
              <a:t>toplum içinde beraber yaşarlar. </a:t>
            </a:r>
            <a:r>
              <a:rPr lang="tr-TR" sz="2400" dirty="0" smtClean="0"/>
              <a:t>Beraber </a:t>
            </a:r>
            <a:r>
              <a:rPr lang="tr-TR" sz="2400" dirty="0"/>
              <a:t>yaşamak için bazı kuralların olması gerekir. Eğer bu kurallar olmazsa birçok problemlerle karşılaşırız. Okulda da uymak zorunda </a:t>
            </a:r>
            <a:r>
              <a:rPr lang="tr-TR" sz="2400" dirty="0" smtClean="0"/>
              <a:t>olduğumuz</a:t>
            </a:r>
            <a:r>
              <a:rPr lang="tr-TR" sz="2000" dirty="0" smtClean="0"/>
              <a:t> </a:t>
            </a:r>
            <a:r>
              <a:rPr lang="tr-TR" sz="2400" dirty="0"/>
              <a:t>kurallar vardır. Kantinde sıraya girmek, öğretmenimizi hazır bir şekilde beklemek, parmak kaldırmadan konuşmamak bu kuralların bazılarıdır. Hepimiz okul kurallarına uymalıyız.</a:t>
            </a:r>
          </a:p>
          <a:p>
            <a:endParaRPr lang="tr-TR" sz="2400" dirty="0"/>
          </a:p>
        </p:txBody>
      </p:sp>
      <p:pic>
        <p:nvPicPr>
          <p:cNvPr id="4" name="Resim 3"/>
          <p:cNvPicPr>
            <a:picLocks noChangeAspect="1"/>
          </p:cNvPicPr>
          <p:nvPr/>
        </p:nvPicPr>
        <p:blipFill>
          <a:blip r:embed="rId2"/>
          <a:stretch>
            <a:fillRect/>
          </a:stretch>
        </p:blipFill>
        <p:spPr>
          <a:xfrm>
            <a:off x="593767" y="1905000"/>
            <a:ext cx="5248894" cy="4113193"/>
          </a:xfrm>
          <a:prstGeom prst="rect">
            <a:avLst/>
          </a:prstGeom>
        </p:spPr>
      </p:pic>
      <p:sp>
        <p:nvSpPr>
          <p:cNvPr id="5" name="Veri Yer Tutucusu 4"/>
          <p:cNvSpPr>
            <a:spLocks noGrp="1"/>
          </p:cNvSpPr>
          <p:nvPr>
            <p:ph type="dt" sz="half" idx="10"/>
          </p:nvPr>
        </p:nvSpPr>
        <p:spPr/>
        <p:txBody>
          <a:bodyPr/>
          <a:lstStyle/>
          <a:p>
            <a:fld id="{43941CFC-9FF8-4CFD-95C6-34031DE7A982}"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12</a:t>
            </a:fld>
            <a:endParaRPr lang="tr-TR"/>
          </a:p>
        </p:txBody>
      </p:sp>
    </p:spTree>
    <p:extLst>
      <p:ext uri="{BB962C8B-B14F-4D97-AF65-F5344CB8AC3E}">
        <p14:creationId xmlns:p14="http://schemas.microsoft.com/office/powerpoint/2010/main" val="39677992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KURAL NEDİR?</a:t>
            </a:r>
            <a:endParaRPr lang="tr-TR" dirty="0"/>
          </a:p>
        </p:txBody>
      </p:sp>
      <p:sp>
        <p:nvSpPr>
          <p:cNvPr id="3" name="İçerik Yer Tutucusu 2"/>
          <p:cNvSpPr>
            <a:spLocks noGrp="1"/>
          </p:cNvSpPr>
          <p:nvPr>
            <p:ph idx="1"/>
          </p:nvPr>
        </p:nvSpPr>
        <p:spPr>
          <a:xfrm>
            <a:off x="2327564" y="2133600"/>
            <a:ext cx="9177048" cy="3777622"/>
          </a:xfrm>
        </p:spPr>
        <p:txBody>
          <a:bodyPr>
            <a:normAutofit/>
          </a:bodyPr>
          <a:lstStyle/>
          <a:p>
            <a:pPr marL="0" indent="0">
              <a:buNone/>
            </a:pPr>
            <a:r>
              <a:rPr lang="tr-TR" sz="2400" dirty="0" smtClean="0"/>
              <a:t>Davranışlarımıza </a:t>
            </a:r>
            <a:r>
              <a:rPr lang="tr-TR" sz="2400" dirty="0"/>
              <a:t>yön veren, uymamız gereken ilkelerdir. Okulda eğitim-öğretim işlerinin düzenli olması için çeşitli kurallar konulmuştur. Bu kurallara uymak hepimizin yararınadır. Bu nedenle okul kurallarına uymak herkesin görevi olmalıdır. </a:t>
            </a:r>
          </a:p>
        </p:txBody>
      </p:sp>
      <p:sp>
        <p:nvSpPr>
          <p:cNvPr id="4" name="Veri Yer Tutucusu 3"/>
          <p:cNvSpPr>
            <a:spLocks noGrp="1"/>
          </p:cNvSpPr>
          <p:nvPr>
            <p:ph type="dt" sz="half" idx="10"/>
          </p:nvPr>
        </p:nvSpPr>
        <p:spPr/>
        <p:txBody>
          <a:bodyPr/>
          <a:lstStyle/>
          <a:p>
            <a:fld id="{64AF7682-A6A3-4F06-85C9-2F36E8FBBED1}" type="datetime1">
              <a:rPr lang="tr-TR" smtClean="0"/>
              <a:t>01.10.2014</a:t>
            </a:fld>
            <a:endParaRPr lang="tr-TR"/>
          </a:p>
        </p:txBody>
      </p:sp>
      <p:sp>
        <p:nvSpPr>
          <p:cNvPr id="5" name="Altbilgi Yer Tutucusu 4"/>
          <p:cNvSpPr>
            <a:spLocks noGrp="1"/>
          </p:cNvSpPr>
          <p:nvPr>
            <p:ph type="ftr" sz="quarter" idx="11"/>
          </p:nvPr>
        </p:nvSpPr>
        <p:spPr/>
        <p:txBody>
          <a:bodyPr/>
          <a:lstStyle/>
          <a:p>
            <a:r>
              <a:rPr lang="tr-TR" smtClean="0"/>
              <a:t>www.egitimzirvesi.com</a:t>
            </a:r>
            <a:endParaRPr lang="tr-TR"/>
          </a:p>
        </p:txBody>
      </p:sp>
      <p:sp>
        <p:nvSpPr>
          <p:cNvPr id="6" name="Slayt Numarası Yer Tutucusu 5"/>
          <p:cNvSpPr>
            <a:spLocks noGrp="1"/>
          </p:cNvSpPr>
          <p:nvPr>
            <p:ph type="sldNum" sz="quarter" idx="12"/>
          </p:nvPr>
        </p:nvSpPr>
        <p:spPr/>
        <p:txBody>
          <a:bodyPr/>
          <a:lstStyle/>
          <a:p>
            <a:fld id="{59145A08-3371-4DF7-948B-4D8C44A9EAD9}" type="slidenum">
              <a:rPr lang="tr-TR" smtClean="0"/>
              <a:t>13</a:t>
            </a:fld>
            <a:endParaRPr lang="tr-TR"/>
          </a:p>
        </p:txBody>
      </p:sp>
    </p:spTree>
    <p:extLst>
      <p:ext uri="{BB962C8B-B14F-4D97-AF65-F5344CB8AC3E}">
        <p14:creationId xmlns:p14="http://schemas.microsoft.com/office/powerpoint/2010/main" val="7789592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OKULDA UYULMASI GEREKEN KURALLAR </a:t>
            </a:r>
          </a:p>
        </p:txBody>
      </p:sp>
      <p:sp>
        <p:nvSpPr>
          <p:cNvPr id="3" name="İçerik Yer Tutucusu 2"/>
          <p:cNvSpPr>
            <a:spLocks noGrp="1"/>
          </p:cNvSpPr>
          <p:nvPr>
            <p:ph idx="1"/>
          </p:nvPr>
        </p:nvSpPr>
        <p:spPr>
          <a:xfrm>
            <a:off x="1311579" y="1264554"/>
            <a:ext cx="10193033" cy="4756235"/>
          </a:xfrm>
        </p:spPr>
        <p:txBody>
          <a:bodyPr>
            <a:noAutofit/>
          </a:bodyPr>
          <a:lstStyle/>
          <a:p>
            <a:pPr marL="0" indent="0">
              <a:buNone/>
            </a:pPr>
            <a:r>
              <a:rPr lang="tr-TR" sz="1600" b="1" dirty="0" smtClean="0"/>
              <a:t>1</a:t>
            </a:r>
            <a:r>
              <a:rPr lang="tr-TR" sz="1600" b="1" dirty="0"/>
              <a:t>. Okula zamanında gelmeliyiz. </a:t>
            </a:r>
          </a:p>
          <a:p>
            <a:pPr marL="0" indent="0">
              <a:buNone/>
            </a:pPr>
            <a:r>
              <a:rPr lang="tr-TR" sz="1600" b="1" dirty="0"/>
              <a:t>2. Yerlere çöp atmamalıyız. </a:t>
            </a:r>
          </a:p>
          <a:p>
            <a:pPr marL="0" indent="0">
              <a:buNone/>
            </a:pPr>
            <a:r>
              <a:rPr lang="tr-TR" sz="1600" b="1" dirty="0"/>
              <a:t>3. Koridorlarda gürültü yapmamalıyız. </a:t>
            </a:r>
          </a:p>
          <a:p>
            <a:pPr marL="0" indent="0">
              <a:buNone/>
            </a:pPr>
            <a:r>
              <a:rPr lang="tr-TR" sz="1600" b="1" dirty="0"/>
              <a:t>4. Koridorlarda koşmamalıyız. </a:t>
            </a:r>
          </a:p>
          <a:p>
            <a:pPr marL="0" indent="0">
              <a:buNone/>
            </a:pPr>
            <a:r>
              <a:rPr lang="tr-TR" sz="1600" b="1" dirty="0"/>
              <a:t>5. Okula giriş ve çıkışlarda birbirimizi itmemeliyiz. </a:t>
            </a:r>
          </a:p>
          <a:p>
            <a:pPr marL="0" indent="0">
              <a:buNone/>
            </a:pPr>
            <a:r>
              <a:rPr lang="tr-TR" sz="1600" b="1" dirty="0"/>
              <a:t>6. Okul araç ve gereçlerini dikkatli ve temiz kullanmalıyız. </a:t>
            </a:r>
          </a:p>
          <a:p>
            <a:pPr marL="0" indent="0">
              <a:buNone/>
            </a:pPr>
            <a:r>
              <a:rPr lang="tr-TR" sz="1600" b="1" dirty="0"/>
              <a:t>7. Okul kantininde sıraya girmeliyiz. </a:t>
            </a:r>
          </a:p>
          <a:p>
            <a:pPr marL="0" indent="0">
              <a:buNone/>
            </a:pPr>
            <a:r>
              <a:rPr lang="tr-TR" sz="1600" b="1" dirty="0"/>
              <a:t>8. Okulun belirlediği kılık - kıyafet kurallarına uymalıyız. </a:t>
            </a:r>
          </a:p>
          <a:p>
            <a:pPr marL="0" indent="0">
              <a:buNone/>
            </a:pPr>
            <a:r>
              <a:rPr lang="tr-TR" sz="1600" b="1" dirty="0"/>
              <a:t>9. Kapıya vurmadan içeri girmemeliyiz</a:t>
            </a:r>
            <a:r>
              <a:rPr lang="tr-TR" sz="1600" b="1" dirty="0" smtClean="0"/>
              <a:t>.</a:t>
            </a:r>
            <a:endParaRPr lang="tr-TR" sz="1600" b="1" dirty="0"/>
          </a:p>
          <a:p>
            <a:pPr marL="0" indent="0">
              <a:buNone/>
            </a:pPr>
            <a:r>
              <a:rPr lang="tr-TR" sz="1600" b="1" dirty="0" smtClean="0"/>
              <a:t>10. </a:t>
            </a:r>
            <a:r>
              <a:rPr lang="tr-TR" sz="1600" b="1" dirty="0"/>
              <a:t>Törenlere katılmalıyız. </a:t>
            </a:r>
          </a:p>
          <a:p>
            <a:pPr marL="0" indent="0">
              <a:buNone/>
            </a:pPr>
            <a:r>
              <a:rPr lang="tr-TR" sz="1600" b="1" dirty="0" smtClean="0"/>
              <a:t>11. </a:t>
            </a:r>
            <a:r>
              <a:rPr lang="tr-TR" sz="1600" b="1" dirty="0"/>
              <a:t>Arkadaşlarımıza karşı kaba ve sert davranışlardan kaçınmalıyız. </a:t>
            </a:r>
          </a:p>
          <a:p>
            <a:pPr marL="0" indent="0">
              <a:buNone/>
            </a:pPr>
            <a:r>
              <a:rPr lang="tr-TR" sz="1600" b="1" dirty="0" smtClean="0"/>
              <a:t>12. </a:t>
            </a:r>
            <a:r>
              <a:rPr lang="tr-TR" sz="1600" b="1" dirty="0"/>
              <a:t>Arkadaşlarımızla küfürlü konuşmamalıyız.                     </a:t>
            </a:r>
            <a:endParaRPr lang="tr-TR" sz="1600" b="1" dirty="0" smtClean="0"/>
          </a:p>
          <a:p>
            <a:pPr marL="0" indent="0">
              <a:buNone/>
            </a:pPr>
            <a:r>
              <a:rPr lang="tr-TR" sz="1600" b="1" dirty="0" smtClean="0"/>
              <a:t>13. </a:t>
            </a:r>
            <a:r>
              <a:rPr lang="tr-TR" sz="1600" b="1" dirty="0"/>
              <a:t>İzinsiz okuldan dışarı çıkmamalıyız. </a:t>
            </a:r>
          </a:p>
          <a:p>
            <a:pPr marL="0" indent="0">
              <a:buNone/>
            </a:pPr>
            <a:endParaRPr lang="tr-TR" sz="1600" b="1" dirty="0"/>
          </a:p>
        </p:txBody>
      </p:sp>
      <p:sp>
        <p:nvSpPr>
          <p:cNvPr id="4" name="Veri Yer Tutucusu 3"/>
          <p:cNvSpPr>
            <a:spLocks noGrp="1"/>
          </p:cNvSpPr>
          <p:nvPr>
            <p:ph type="dt" sz="half" idx="10"/>
          </p:nvPr>
        </p:nvSpPr>
        <p:spPr/>
        <p:txBody>
          <a:bodyPr/>
          <a:lstStyle/>
          <a:p>
            <a:fld id="{64AF7682-A6A3-4F06-85C9-2F36E8FBBED1}" type="datetime1">
              <a:rPr lang="tr-TR" smtClean="0"/>
              <a:t>01.10.2014</a:t>
            </a:fld>
            <a:endParaRPr lang="tr-TR"/>
          </a:p>
        </p:txBody>
      </p:sp>
      <p:sp>
        <p:nvSpPr>
          <p:cNvPr id="5" name="Altbilgi Yer Tutucusu 4"/>
          <p:cNvSpPr>
            <a:spLocks noGrp="1"/>
          </p:cNvSpPr>
          <p:nvPr>
            <p:ph type="ftr" sz="quarter" idx="11"/>
          </p:nvPr>
        </p:nvSpPr>
        <p:spPr/>
        <p:txBody>
          <a:bodyPr/>
          <a:lstStyle/>
          <a:p>
            <a:r>
              <a:rPr lang="tr-TR" smtClean="0"/>
              <a:t>www.egitimzirvesi.com</a:t>
            </a:r>
            <a:endParaRPr lang="tr-TR"/>
          </a:p>
        </p:txBody>
      </p:sp>
      <p:sp>
        <p:nvSpPr>
          <p:cNvPr id="6" name="Slayt Numarası Yer Tutucusu 5"/>
          <p:cNvSpPr>
            <a:spLocks noGrp="1"/>
          </p:cNvSpPr>
          <p:nvPr>
            <p:ph type="sldNum" sz="quarter" idx="12"/>
          </p:nvPr>
        </p:nvSpPr>
        <p:spPr/>
        <p:txBody>
          <a:bodyPr/>
          <a:lstStyle/>
          <a:p>
            <a:fld id="{59145A08-3371-4DF7-948B-4D8C44A9EAD9}" type="slidenum">
              <a:rPr lang="tr-TR" smtClean="0"/>
              <a:t>14</a:t>
            </a:fld>
            <a:endParaRPr lang="tr-TR"/>
          </a:p>
        </p:txBody>
      </p:sp>
    </p:spTree>
    <p:extLst>
      <p:ext uri="{BB962C8B-B14F-4D97-AF65-F5344CB8AC3E}">
        <p14:creationId xmlns:p14="http://schemas.microsoft.com/office/powerpoint/2010/main" val="30920010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SINIFTA UYULMASI GEREKEN KURALLAR </a:t>
            </a:r>
          </a:p>
        </p:txBody>
      </p:sp>
      <p:sp>
        <p:nvSpPr>
          <p:cNvPr id="3" name="İçerik Yer Tutucusu 2"/>
          <p:cNvSpPr>
            <a:spLocks noGrp="1"/>
          </p:cNvSpPr>
          <p:nvPr>
            <p:ph idx="1"/>
          </p:nvPr>
        </p:nvSpPr>
        <p:spPr>
          <a:xfrm>
            <a:off x="2303813" y="1318161"/>
            <a:ext cx="9058295" cy="4812276"/>
          </a:xfrm>
        </p:spPr>
        <p:txBody>
          <a:bodyPr>
            <a:noAutofit/>
          </a:bodyPr>
          <a:lstStyle/>
          <a:p>
            <a:pPr marL="0" indent="0">
              <a:buNone/>
            </a:pPr>
            <a:r>
              <a:rPr lang="tr-TR" b="1" dirty="0" smtClean="0"/>
              <a:t>1</a:t>
            </a:r>
            <a:r>
              <a:rPr lang="tr-TR" b="1" dirty="0"/>
              <a:t>. Öğretmenimizi, sıramızda oturarak beklemeliyiz. </a:t>
            </a:r>
          </a:p>
          <a:p>
            <a:pPr marL="0" indent="0">
              <a:buNone/>
            </a:pPr>
            <a:r>
              <a:rPr lang="tr-TR" b="1" dirty="0"/>
              <a:t>2. Parmak kaldırarak söz almalıyız. </a:t>
            </a:r>
          </a:p>
          <a:p>
            <a:pPr marL="0" indent="0">
              <a:buNone/>
            </a:pPr>
            <a:r>
              <a:rPr lang="tr-TR" b="1" dirty="0"/>
              <a:t>3. Arkadaşlarımızın sözünü kesmemeliyiz. </a:t>
            </a:r>
          </a:p>
          <a:p>
            <a:pPr marL="0" indent="0">
              <a:buNone/>
            </a:pPr>
            <a:r>
              <a:rPr lang="tr-TR" b="1" dirty="0"/>
              <a:t>4. Ders sırasında ayakta dolaşmamalı  </a:t>
            </a:r>
          </a:p>
          <a:p>
            <a:pPr marL="0" indent="0">
              <a:buNone/>
            </a:pPr>
            <a:r>
              <a:rPr lang="tr-TR" b="1" dirty="0"/>
              <a:t>5. İzin almadan yerimizden kalkmamalıyız. </a:t>
            </a:r>
          </a:p>
          <a:p>
            <a:pPr marL="0" indent="0">
              <a:buNone/>
            </a:pPr>
            <a:r>
              <a:rPr lang="tr-TR" b="1" dirty="0"/>
              <a:t>6. Ders sırasında başka şeylerle ilgilenmemeliyiz. </a:t>
            </a:r>
          </a:p>
          <a:p>
            <a:pPr marL="0" indent="0">
              <a:buNone/>
            </a:pPr>
            <a:r>
              <a:rPr lang="tr-TR" b="1" dirty="0"/>
              <a:t>7. Dersi dikkatli dinlemeliyiz. </a:t>
            </a:r>
          </a:p>
          <a:p>
            <a:pPr marL="0" indent="0">
              <a:buNone/>
            </a:pPr>
            <a:r>
              <a:rPr lang="tr-TR" b="1" dirty="0"/>
              <a:t>8. Teneffüslerde sınıfımızı havalandırmalıyız. </a:t>
            </a:r>
          </a:p>
          <a:p>
            <a:pPr marL="0" indent="0">
              <a:buNone/>
            </a:pPr>
            <a:r>
              <a:rPr lang="tr-TR" b="1" dirty="0"/>
              <a:t>9. Sınıfa zamanında girmeliyiz. </a:t>
            </a:r>
          </a:p>
          <a:p>
            <a:pPr marL="0" indent="0">
              <a:buNone/>
            </a:pPr>
            <a:r>
              <a:rPr lang="tr-TR" b="1" dirty="0"/>
              <a:t>10. Sınıfımızın temizliğine dikkat etme!.</a:t>
            </a:r>
          </a:p>
          <a:p>
            <a:pPr marL="0" indent="0">
              <a:buNone/>
            </a:pPr>
            <a:r>
              <a:rPr lang="tr-TR" b="1" dirty="0"/>
              <a:t>11. Sınıf araç ve gereçlerini dikkatli kullanmalıyız. </a:t>
            </a:r>
          </a:p>
          <a:p>
            <a:pPr marL="0" indent="0">
              <a:buNone/>
            </a:pPr>
            <a:r>
              <a:rPr lang="tr-TR" b="1" dirty="0"/>
              <a:t>12. Sınıfın kapısını yavaş açıp yavaş kapatmalıyız.</a:t>
            </a:r>
          </a:p>
        </p:txBody>
      </p:sp>
      <p:sp>
        <p:nvSpPr>
          <p:cNvPr id="4" name="Veri Yer Tutucusu 3"/>
          <p:cNvSpPr>
            <a:spLocks noGrp="1"/>
          </p:cNvSpPr>
          <p:nvPr>
            <p:ph type="dt" sz="half" idx="10"/>
          </p:nvPr>
        </p:nvSpPr>
        <p:spPr/>
        <p:txBody>
          <a:bodyPr/>
          <a:lstStyle/>
          <a:p>
            <a:fld id="{64AF7682-A6A3-4F06-85C9-2F36E8FBBED1}" type="datetime1">
              <a:rPr lang="tr-TR" smtClean="0"/>
              <a:t>01.10.2014</a:t>
            </a:fld>
            <a:endParaRPr lang="tr-TR"/>
          </a:p>
        </p:txBody>
      </p:sp>
      <p:sp>
        <p:nvSpPr>
          <p:cNvPr id="5" name="Altbilgi Yer Tutucusu 4"/>
          <p:cNvSpPr>
            <a:spLocks noGrp="1"/>
          </p:cNvSpPr>
          <p:nvPr>
            <p:ph type="ftr" sz="quarter" idx="11"/>
          </p:nvPr>
        </p:nvSpPr>
        <p:spPr/>
        <p:txBody>
          <a:bodyPr/>
          <a:lstStyle/>
          <a:p>
            <a:r>
              <a:rPr lang="tr-TR" smtClean="0"/>
              <a:t>www.egitimzirvesi.com</a:t>
            </a:r>
            <a:endParaRPr lang="tr-TR"/>
          </a:p>
        </p:txBody>
      </p:sp>
      <p:sp>
        <p:nvSpPr>
          <p:cNvPr id="6" name="Slayt Numarası Yer Tutucusu 5"/>
          <p:cNvSpPr>
            <a:spLocks noGrp="1"/>
          </p:cNvSpPr>
          <p:nvPr>
            <p:ph type="sldNum" sz="quarter" idx="12"/>
          </p:nvPr>
        </p:nvSpPr>
        <p:spPr/>
        <p:txBody>
          <a:bodyPr/>
          <a:lstStyle/>
          <a:p>
            <a:fld id="{59145A08-3371-4DF7-948B-4D8C44A9EAD9}" type="slidenum">
              <a:rPr lang="tr-TR" smtClean="0"/>
              <a:t>15</a:t>
            </a:fld>
            <a:endParaRPr lang="tr-TR"/>
          </a:p>
        </p:txBody>
      </p:sp>
    </p:spTree>
    <p:extLst>
      <p:ext uri="{BB962C8B-B14F-4D97-AF65-F5344CB8AC3E}">
        <p14:creationId xmlns:p14="http://schemas.microsoft.com/office/powerpoint/2010/main" val="16096479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441032"/>
            <a:ext cx="8911687" cy="1280890"/>
          </a:xfrm>
        </p:spPr>
        <p:txBody>
          <a:bodyPr/>
          <a:lstStyle/>
          <a:p>
            <a:pPr algn="ctr"/>
            <a:r>
              <a:rPr lang="tr-TR" dirty="0" smtClean="0"/>
              <a:t>SEÇİM </a:t>
            </a:r>
            <a:r>
              <a:rPr lang="tr-TR" dirty="0"/>
              <a:t>VAR!</a:t>
            </a:r>
          </a:p>
        </p:txBody>
      </p:sp>
      <p:sp>
        <p:nvSpPr>
          <p:cNvPr id="3" name="İçerik Yer Tutucusu 2"/>
          <p:cNvSpPr>
            <a:spLocks noGrp="1"/>
          </p:cNvSpPr>
          <p:nvPr>
            <p:ph idx="1"/>
          </p:nvPr>
        </p:nvSpPr>
        <p:spPr>
          <a:xfrm>
            <a:off x="1175656" y="4190527"/>
            <a:ext cx="10839594" cy="2056927"/>
          </a:xfrm>
        </p:spPr>
        <p:txBody>
          <a:bodyPr>
            <a:noAutofit/>
          </a:bodyPr>
          <a:lstStyle/>
          <a:p>
            <a:pPr marL="0" indent="0">
              <a:buNone/>
            </a:pPr>
            <a:r>
              <a:rPr lang="tr-TR" sz="2400" dirty="0"/>
              <a:t>Sınıfımızda, öğretmenimiz yokken sınıf düzenini sağlayacak bir başkana ihtiyaç vardır. Bu başkanı bizler kendi aramızda oy vererek seçeriz. En çok oyu alan arkadaşımız sınıf başkanı olur. Başkanlık için aday olmak bizim en doğal hakkımızdır. Başkan için oy kullanmak da bizim sorumluluğumuzdur. Oy kullanmak bizim görevimizdir. </a:t>
            </a: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4738" y="1721922"/>
            <a:ext cx="5092363" cy="2303813"/>
          </a:xfrm>
          <a:prstGeom prst="rect">
            <a:avLst/>
          </a:prstGeom>
        </p:spPr>
      </p:pic>
      <p:sp>
        <p:nvSpPr>
          <p:cNvPr id="6" name="Veri Yer Tutucusu 5"/>
          <p:cNvSpPr>
            <a:spLocks noGrp="1"/>
          </p:cNvSpPr>
          <p:nvPr>
            <p:ph type="dt" sz="half" idx="10"/>
          </p:nvPr>
        </p:nvSpPr>
        <p:spPr/>
        <p:txBody>
          <a:bodyPr/>
          <a:lstStyle/>
          <a:p>
            <a:fld id="{E602EC50-9A91-4C66-B99E-933791D02EF3}" type="datetime1">
              <a:rPr lang="tr-TR" smtClean="0"/>
              <a:t>01.10.2014</a:t>
            </a:fld>
            <a:endParaRPr lang="tr-TR"/>
          </a:p>
        </p:txBody>
      </p:sp>
      <p:sp>
        <p:nvSpPr>
          <p:cNvPr id="7" name="Altbilgi Yer Tutucusu 6"/>
          <p:cNvSpPr>
            <a:spLocks noGrp="1"/>
          </p:cNvSpPr>
          <p:nvPr>
            <p:ph type="ftr" sz="quarter" idx="11"/>
          </p:nvPr>
        </p:nvSpPr>
        <p:spPr/>
        <p:txBody>
          <a:bodyPr/>
          <a:lstStyle/>
          <a:p>
            <a:r>
              <a:rPr lang="tr-TR" smtClean="0"/>
              <a:t>www.egitimzirvesi.com</a:t>
            </a:r>
            <a:endParaRPr lang="tr-TR"/>
          </a:p>
        </p:txBody>
      </p:sp>
      <p:sp>
        <p:nvSpPr>
          <p:cNvPr id="8" name="Slayt Numarası Yer Tutucusu 7"/>
          <p:cNvSpPr>
            <a:spLocks noGrp="1"/>
          </p:cNvSpPr>
          <p:nvPr>
            <p:ph type="sldNum" sz="quarter" idx="12"/>
          </p:nvPr>
        </p:nvSpPr>
        <p:spPr/>
        <p:txBody>
          <a:bodyPr/>
          <a:lstStyle/>
          <a:p>
            <a:fld id="{59145A08-3371-4DF7-948B-4D8C44A9EAD9}" type="slidenum">
              <a:rPr lang="tr-TR" smtClean="0"/>
              <a:t>16</a:t>
            </a:fld>
            <a:endParaRPr lang="tr-TR"/>
          </a:p>
        </p:txBody>
      </p:sp>
    </p:spTree>
    <p:extLst>
      <p:ext uri="{BB962C8B-B14F-4D97-AF65-F5344CB8AC3E}">
        <p14:creationId xmlns:p14="http://schemas.microsoft.com/office/powerpoint/2010/main" val="7465229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fld id="{64AF7682-A6A3-4F06-85C9-2F36E8FBBED1}" type="datetime1">
              <a:rPr lang="tr-TR" smtClean="0"/>
              <a:t>01.10.2014</a:t>
            </a:fld>
            <a:endParaRPr lang="tr-TR"/>
          </a:p>
        </p:txBody>
      </p:sp>
      <p:sp>
        <p:nvSpPr>
          <p:cNvPr id="5" name="Altbilgi Yer Tutucusu 4"/>
          <p:cNvSpPr>
            <a:spLocks noGrp="1"/>
          </p:cNvSpPr>
          <p:nvPr>
            <p:ph type="ftr" sz="quarter" idx="11"/>
          </p:nvPr>
        </p:nvSpPr>
        <p:spPr/>
        <p:txBody>
          <a:bodyPr/>
          <a:lstStyle/>
          <a:p>
            <a:r>
              <a:rPr lang="tr-TR" smtClean="0"/>
              <a:t>www.egitimzirvesi.com</a:t>
            </a:r>
            <a:endParaRPr lang="tr-TR"/>
          </a:p>
        </p:txBody>
      </p:sp>
      <p:sp>
        <p:nvSpPr>
          <p:cNvPr id="6" name="Slayt Numarası Yer Tutucusu 5"/>
          <p:cNvSpPr>
            <a:spLocks noGrp="1"/>
          </p:cNvSpPr>
          <p:nvPr>
            <p:ph type="sldNum" sz="quarter" idx="12"/>
          </p:nvPr>
        </p:nvSpPr>
        <p:spPr/>
        <p:txBody>
          <a:bodyPr/>
          <a:lstStyle/>
          <a:p>
            <a:fld id="{59145A08-3371-4DF7-948B-4D8C44A9EAD9}" type="slidenum">
              <a:rPr lang="tr-TR" smtClean="0"/>
              <a:t>17</a:t>
            </a:fld>
            <a:endParaRPr lang="tr-TR"/>
          </a:p>
        </p:txBody>
      </p:sp>
      <p:pic>
        <p:nvPicPr>
          <p:cNvPr id="8" name="Resim 7"/>
          <p:cNvPicPr>
            <a:picLocks noChangeAspect="1"/>
          </p:cNvPicPr>
          <p:nvPr/>
        </p:nvPicPr>
        <p:blipFill>
          <a:blip r:embed="rId2"/>
          <a:stretch>
            <a:fillRect/>
          </a:stretch>
        </p:blipFill>
        <p:spPr>
          <a:xfrm>
            <a:off x="1979158" y="3355464"/>
            <a:ext cx="3607936" cy="2702469"/>
          </a:xfrm>
          <a:prstGeom prst="rect">
            <a:avLst/>
          </a:prstGeom>
        </p:spPr>
      </p:pic>
      <p:pic>
        <p:nvPicPr>
          <p:cNvPr id="9" name="Resim 8"/>
          <p:cNvPicPr>
            <a:picLocks noChangeAspect="1"/>
          </p:cNvPicPr>
          <p:nvPr/>
        </p:nvPicPr>
        <p:blipFill>
          <a:blip r:embed="rId3"/>
          <a:stretch>
            <a:fillRect/>
          </a:stretch>
        </p:blipFill>
        <p:spPr>
          <a:xfrm>
            <a:off x="1979158" y="609653"/>
            <a:ext cx="3607936" cy="2667937"/>
          </a:xfrm>
          <a:prstGeom prst="rect">
            <a:avLst/>
          </a:prstGeom>
        </p:spPr>
      </p:pic>
      <p:pic>
        <p:nvPicPr>
          <p:cNvPr id="10" name="Resim 9"/>
          <p:cNvPicPr>
            <a:picLocks noChangeAspect="1"/>
          </p:cNvPicPr>
          <p:nvPr/>
        </p:nvPicPr>
        <p:blipFill>
          <a:blip r:embed="rId4"/>
          <a:stretch>
            <a:fillRect/>
          </a:stretch>
        </p:blipFill>
        <p:spPr>
          <a:xfrm>
            <a:off x="6399211" y="782529"/>
            <a:ext cx="4455466" cy="2495061"/>
          </a:xfrm>
          <a:prstGeom prst="rect">
            <a:avLst/>
          </a:prstGeom>
        </p:spPr>
      </p:pic>
      <p:pic>
        <p:nvPicPr>
          <p:cNvPr id="11" name="Resim 10"/>
          <p:cNvPicPr>
            <a:picLocks noChangeAspect="1"/>
          </p:cNvPicPr>
          <p:nvPr/>
        </p:nvPicPr>
        <p:blipFill>
          <a:blip r:embed="rId5"/>
          <a:stretch>
            <a:fillRect/>
          </a:stretch>
        </p:blipFill>
        <p:spPr>
          <a:xfrm>
            <a:off x="6399211" y="3564144"/>
            <a:ext cx="4455466" cy="2566293"/>
          </a:xfrm>
          <a:prstGeom prst="rect">
            <a:avLst/>
          </a:prstGeom>
        </p:spPr>
      </p:pic>
    </p:spTree>
    <p:extLst>
      <p:ext uri="{BB962C8B-B14F-4D97-AF65-F5344CB8AC3E}">
        <p14:creationId xmlns:p14="http://schemas.microsoft.com/office/powerpoint/2010/main" val="1470764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GAZETEMİZ</a:t>
            </a:r>
            <a:endParaRPr lang="tr-TR" dirty="0"/>
          </a:p>
        </p:txBody>
      </p:sp>
      <p:sp>
        <p:nvSpPr>
          <p:cNvPr id="3" name="İçerik Yer Tutucusu 2"/>
          <p:cNvSpPr>
            <a:spLocks noGrp="1"/>
          </p:cNvSpPr>
          <p:nvPr>
            <p:ph idx="1"/>
          </p:nvPr>
        </p:nvSpPr>
        <p:spPr>
          <a:xfrm>
            <a:off x="6446920" y="1704198"/>
            <a:ext cx="5745080" cy="3777622"/>
          </a:xfrm>
        </p:spPr>
        <p:txBody>
          <a:bodyPr>
            <a:noAutofit/>
          </a:bodyPr>
          <a:lstStyle/>
          <a:p>
            <a:pPr marL="0" indent="0">
              <a:buNone/>
            </a:pPr>
            <a:r>
              <a:rPr lang="tr-TR" sz="2400" dirty="0"/>
              <a:t>İnsanlar bütün işleri tek başına yapamaz. Birlik ve beraberlik içinde, dayanışma ile yapamayacağımız iş yoktur. Kurtuluş Savaşı’nı dayanışma ve birlik ve beraberlik sayesinde kazandık. Sınıfta da birlik ve beraberlik içinde olmalıyız. Birbirimize yardım etmeliyiz. Zor anlarımızda dayanışma içinde olmalıyız. </a:t>
            </a:r>
          </a:p>
        </p:txBody>
      </p:sp>
      <p:sp>
        <p:nvSpPr>
          <p:cNvPr id="5" name="Veri Yer Tutucusu 4"/>
          <p:cNvSpPr>
            <a:spLocks noGrp="1"/>
          </p:cNvSpPr>
          <p:nvPr>
            <p:ph type="dt" sz="half" idx="10"/>
          </p:nvPr>
        </p:nvSpPr>
        <p:spPr/>
        <p:txBody>
          <a:bodyPr/>
          <a:lstStyle/>
          <a:p>
            <a:fld id="{B8B8DB8B-975E-437E-834F-2E49DF22B91A}"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18</a:t>
            </a:fld>
            <a:endParaRPr lang="tr-TR"/>
          </a:p>
        </p:txBody>
      </p:sp>
      <p:pic>
        <p:nvPicPr>
          <p:cNvPr id="8" name="Resim 7"/>
          <p:cNvPicPr>
            <a:picLocks noChangeAspect="1"/>
          </p:cNvPicPr>
          <p:nvPr/>
        </p:nvPicPr>
        <p:blipFill>
          <a:blip r:embed="rId2"/>
          <a:stretch>
            <a:fillRect/>
          </a:stretch>
        </p:blipFill>
        <p:spPr>
          <a:xfrm>
            <a:off x="266658" y="1704198"/>
            <a:ext cx="5492874" cy="3679517"/>
          </a:xfrm>
          <a:prstGeom prst="rect">
            <a:avLst/>
          </a:prstGeom>
        </p:spPr>
      </p:pic>
    </p:spTree>
    <p:extLst>
      <p:ext uri="{BB962C8B-B14F-4D97-AF65-F5344CB8AC3E}">
        <p14:creationId xmlns:p14="http://schemas.microsoft.com/office/powerpoint/2010/main" val="1018696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p:cNvPicPr>
            <a:picLocks noChangeAspect="1"/>
          </p:cNvPicPr>
          <p:nvPr/>
        </p:nvPicPr>
        <p:blipFill rotWithShape="1">
          <a:blip r:embed="rId2"/>
          <a:srcRect t="4098" r="16076"/>
          <a:stretch/>
        </p:blipFill>
        <p:spPr>
          <a:xfrm>
            <a:off x="379382" y="1440039"/>
            <a:ext cx="2869591" cy="4491642"/>
          </a:xfrm>
          <a:prstGeom prst="rect">
            <a:avLst/>
          </a:prstGeom>
        </p:spPr>
      </p:pic>
      <p:sp>
        <p:nvSpPr>
          <p:cNvPr id="2" name="Unvan 1"/>
          <p:cNvSpPr>
            <a:spLocks noGrp="1"/>
          </p:cNvSpPr>
          <p:nvPr>
            <p:ph type="title"/>
          </p:nvPr>
        </p:nvSpPr>
        <p:spPr/>
        <p:txBody>
          <a:bodyPr/>
          <a:lstStyle/>
          <a:p>
            <a:r>
              <a:rPr lang="tr-TR" dirty="0" smtClean="0"/>
              <a:t>BAYRAĞIMIZ </a:t>
            </a:r>
            <a:r>
              <a:rPr lang="tr-TR" dirty="0"/>
              <a:t>VE </a:t>
            </a:r>
            <a:r>
              <a:rPr lang="tr-TR" dirty="0" smtClean="0"/>
              <a:t>İSTİKLÂL MARŞI’MIZ</a:t>
            </a:r>
            <a:endParaRPr lang="tr-TR" dirty="0"/>
          </a:p>
        </p:txBody>
      </p:sp>
      <p:sp>
        <p:nvSpPr>
          <p:cNvPr id="3" name="İçerik Yer Tutucusu 2"/>
          <p:cNvSpPr>
            <a:spLocks noGrp="1"/>
          </p:cNvSpPr>
          <p:nvPr>
            <p:ph idx="1"/>
          </p:nvPr>
        </p:nvSpPr>
        <p:spPr>
          <a:xfrm>
            <a:off x="3248973" y="1689098"/>
            <a:ext cx="6730731" cy="3777622"/>
          </a:xfrm>
        </p:spPr>
        <p:txBody>
          <a:bodyPr>
            <a:normAutofit/>
          </a:bodyPr>
          <a:lstStyle/>
          <a:p>
            <a:pPr marL="0" indent="0">
              <a:buNone/>
            </a:pPr>
            <a:r>
              <a:rPr lang="tr-TR" sz="2000" dirty="0" smtClean="0"/>
              <a:t>Cumhuriyetten </a:t>
            </a:r>
            <a:r>
              <a:rPr lang="tr-TR" sz="2000" dirty="0"/>
              <a:t>önce yurdumuz işgale uğramıştı. Kurtuluş Savaşı ile beraber yurdumuzu </a:t>
            </a:r>
            <a:r>
              <a:rPr lang="tr-TR" sz="2000" dirty="0" smtClean="0"/>
              <a:t>düşmanlardan </a:t>
            </a:r>
            <a:r>
              <a:rPr lang="tr-TR" sz="2000" dirty="0"/>
              <a:t>kurtardık. Bağımsızlığımızın sembolü olarak Bayrağımız ve İstiklal Marşımız vardır. </a:t>
            </a:r>
            <a:endParaRPr lang="tr-TR" sz="2000" dirty="0" smtClean="0"/>
          </a:p>
          <a:p>
            <a:pPr marL="0" indent="0">
              <a:buNone/>
            </a:pPr>
            <a:r>
              <a:rPr lang="tr-TR" sz="2000" dirty="0" smtClean="0"/>
              <a:t>Bayrağımız </a:t>
            </a:r>
            <a:r>
              <a:rPr lang="tr-TR" sz="2000" dirty="0"/>
              <a:t>ay ve yıldızdan oluşan, kırmızı ve beyaz renkte bir bayraktır</a:t>
            </a:r>
            <a:r>
              <a:rPr lang="tr-TR" sz="2000" dirty="0" smtClean="0"/>
              <a:t>.</a:t>
            </a:r>
          </a:p>
          <a:p>
            <a:pPr marL="0" indent="0">
              <a:buNone/>
            </a:pPr>
            <a:r>
              <a:rPr lang="tr-TR" sz="2000" dirty="0" smtClean="0"/>
              <a:t> </a:t>
            </a:r>
            <a:r>
              <a:rPr lang="tr-TR" sz="2000" dirty="0"/>
              <a:t>İstiklal Marşımızı ise Mehmet Akif Ersoy yazmıştır. Bayrağımıza ve İstiklal Marşımıza saygı göstermeliyiz</a:t>
            </a:r>
            <a:r>
              <a:rPr lang="tr-TR" sz="2000" dirty="0" smtClean="0"/>
              <a:t>.</a:t>
            </a:r>
          </a:p>
          <a:p>
            <a:pPr marL="0" indent="0">
              <a:buNone/>
            </a:pPr>
            <a:r>
              <a:rPr lang="tr-TR" sz="2000" dirty="0" smtClean="0"/>
              <a:t>Her ülkenin bir milli marşı ve bayrağı vardır.</a:t>
            </a:r>
            <a:endParaRPr lang="tr-TR" sz="2000" dirty="0"/>
          </a:p>
          <a:p>
            <a:endParaRPr lang="tr-TR" sz="2000" dirty="0"/>
          </a:p>
        </p:txBody>
      </p:sp>
      <p:pic>
        <p:nvPicPr>
          <p:cNvPr id="4" name="Resim 3"/>
          <p:cNvPicPr>
            <a:picLocks noChangeAspect="1"/>
          </p:cNvPicPr>
          <p:nvPr/>
        </p:nvPicPr>
        <p:blipFill>
          <a:blip r:embed="rId3"/>
          <a:stretch>
            <a:fillRect/>
          </a:stretch>
        </p:blipFill>
        <p:spPr>
          <a:xfrm>
            <a:off x="9912031" y="1905000"/>
            <a:ext cx="2033501" cy="2892631"/>
          </a:xfrm>
          <a:prstGeom prst="rect">
            <a:avLst/>
          </a:prstGeom>
        </p:spPr>
      </p:pic>
      <p:sp>
        <p:nvSpPr>
          <p:cNvPr id="5" name="Veri Yer Tutucusu 4"/>
          <p:cNvSpPr>
            <a:spLocks noGrp="1"/>
          </p:cNvSpPr>
          <p:nvPr>
            <p:ph type="dt" sz="half" idx="10"/>
          </p:nvPr>
        </p:nvSpPr>
        <p:spPr/>
        <p:txBody>
          <a:bodyPr/>
          <a:lstStyle/>
          <a:p>
            <a:fld id="{5EA158CA-9D25-4587-B2E3-BEC2D1F9BA54}"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19</a:t>
            </a:fld>
            <a:endParaRPr lang="tr-TR"/>
          </a:p>
        </p:txBody>
      </p:sp>
    </p:spTree>
    <p:extLst>
      <p:ext uri="{BB962C8B-B14F-4D97-AF65-F5344CB8AC3E}">
        <p14:creationId xmlns:p14="http://schemas.microsoft.com/office/powerpoint/2010/main" val="21806117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819173" y="612235"/>
            <a:ext cx="8911687" cy="1280890"/>
          </a:xfrm>
        </p:spPr>
        <p:txBody>
          <a:bodyPr/>
          <a:lstStyle/>
          <a:p>
            <a:r>
              <a:rPr lang="tr-TR" dirty="0" smtClean="0"/>
              <a:t>ÖĞRENECEĞİMİZ KAVRAMLAR </a:t>
            </a:r>
            <a:endParaRPr lang="tr-TR" dirty="0"/>
          </a:p>
        </p:txBody>
      </p:sp>
      <p:sp>
        <p:nvSpPr>
          <p:cNvPr id="3" name="İçerik Yer Tutucusu 2"/>
          <p:cNvSpPr>
            <a:spLocks noGrp="1"/>
          </p:cNvSpPr>
          <p:nvPr>
            <p:ph idx="1"/>
          </p:nvPr>
        </p:nvSpPr>
        <p:spPr>
          <a:xfrm>
            <a:off x="1442181" y="1312056"/>
            <a:ext cx="3310638" cy="4189300"/>
          </a:xfrm>
        </p:spPr>
        <p:txBody>
          <a:bodyPr>
            <a:noAutofit/>
          </a:bodyPr>
          <a:lstStyle/>
          <a:p>
            <a:r>
              <a:rPr lang="tr-TR" b="1" dirty="0" smtClean="0">
                <a:solidFill>
                  <a:srgbClr val="0070C0"/>
                </a:solidFill>
                <a:effectLst>
                  <a:outerShdw blurRad="38100" dist="38100" dir="2700000" algn="tl">
                    <a:srgbClr val="000000">
                      <a:alpha val="43137"/>
                    </a:srgbClr>
                  </a:outerShdw>
                </a:effectLst>
              </a:rPr>
              <a:t>OKUL</a:t>
            </a:r>
          </a:p>
          <a:p>
            <a:r>
              <a:rPr lang="tr-TR" b="1" dirty="0" smtClean="0">
                <a:solidFill>
                  <a:srgbClr val="0070C0"/>
                </a:solidFill>
                <a:effectLst>
                  <a:outerShdw blurRad="38100" dist="38100" dir="2700000" algn="tl">
                    <a:srgbClr val="000000">
                      <a:alpha val="43137"/>
                    </a:srgbClr>
                  </a:outerShdw>
                </a:effectLst>
              </a:rPr>
              <a:t>İLKÖĞRETİM </a:t>
            </a:r>
          </a:p>
          <a:p>
            <a:r>
              <a:rPr lang="tr-TR" b="1" dirty="0" smtClean="0">
                <a:solidFill>
                  <a:srgbClr val="0070C0"/>
                </a:solidFill>
                <a:effectLst>
                  <a:outerShdw blurRad="38100" dist="38100" dir="2700000" algn="tl">
                    <a:srgbClr val="000000">
                      <a:alpha val="43137"/>
                    </a:srgbClr>
                  </a:outerShdw>
                </a:effectLst>
              </a:rPr>
              <a:t>OKUL</a:t>
            </a:r>
          </a:p>
          <a:p>
            <a:r>
              <a:rPr lang="tr-TR" b="1" dirty="0" smtClean="0">
                <a:solidFill>
                  <a:srgbClr val="0070C0"/>
                </a:solidFill>
                <a:effectLst>
                  <a:outerShdw blurRad="38100" dist="38100" dir="2700000" algn="tl">
                    <a:srgbClr val="000000">
                      <a:alpha val="43137"/>
                    </a:srgbClr>
                  </a:outerShdw>
                </a:effectLst>
              </a:rPr>
              <a:t>EĞİTİM </a:t>
            </a:r>
          </a:p>
          <a:p>
            <a:r>
              <a:rPr lang="tr-TR" b="1" dirty="0" smtClean="0">
                <a:solidFill>
                  <a:srgbClr val="0070C0"/>
                </a:solidFill>
                <a:effectLst>
                  <a:outerShdw blurRad="38100" dist="38100" dir="2700000" algn="tl">
                    <a:srgbClr val="000000">
                      <a:alpha val="43137"/>
                    </a:srgbClr>
                  </a:outerShdw>
                </a:effectLst>
              </a:rPr>
              <a:t>ÖĞRETİM</a:t>
            </a:r>
          </a:p>
          <a:p>
            <a:r>
              <a:rPr lang="tr-TR" b="1" dirty="0" smtClean="0">
                <a:solidFill>
                  <a:srgbClr val="0070C0"/>
                </a:solidFill>
                <a:effectLst>
                  <a:outerShdw blurRad="38100" dist="38100" dir="2700000" algn="tl">
                    <a:srgbClr val="000000">
                      <a:alpha val="43137"/>
                    </a:srgbClr>
                  </a:outerShdw>
                </a:effectLst>
              </a:rPr>
              <a:t>PROGRAM</a:t>
            </a:r>
          </a:p>
          <a:p>
            <a:r>
              <a:rPr lang="tr-TR" b="1" dirty="0" smtClean="0">
                <a:solidFill>
                  <a:srgbClr val="0070C0"/>
                </a:solidFill>
                <a:effectLst>
                  <a:outerShdw blurRad="38100" dist="38100" dir="2700000" algn="tl">
                    <a:srgbClr val="000000">
                      <a:alpha val="43137"/>
                    </a:srgbClr>
                  </a:outerShdw>
                </a:effectLst>
              </a:rPr>
              <a:t>ZAMAN</a:t>
            </a:r>
          </a:p>
          <a:p>
            <a:r>
              <a:rPr lang="tr-TR" b="1" dirty="0" smtClean="0">
                <a:solidFill>
                  <a:srgbClr val="0070C0"/>
                </a:solidFill>
                <a:effectLst>
                  <a:outerShdw blurRad="38100" dist="38100" dir="2700000" algn="tl">
                    <a:srgbClr val="000000">
                      <a:alpha val="43137"/>
                    </a:srgbClr>
                  </a:outerShdw>
                </a:effectLst>
              </a:rPr>
              <a:t>PLAN</a:t>
            </a:r>
          </a:p>
          <a:p>
            <a:r>
              <a:rPr lang="tr-TR" b="1" dirty="0" smtClean="0">
                <a:solidFill>
                  <a:srgbClr val="0070C0"/>
                </a:solidFill>
                <a:effectLst>
                  <a:outerShdw blurRad="38100" dist="38100" dir="2700000" algn="tl">
                    <a:srgbClr val="000000">
                      <a:alpha val="43137"/>
                    </a:srgbClr>
                  </a:outerShdw>
                </a:effectLst>
              </a:rPr>
              <a:t>DUYGU </a:t>
            </a:r>
          </a:p>
          <a:p>
            <a:r>
              <a:rPr lang="tr-TR" b="1" dirty="0" smtClean="0">
                <a:solidFill>
                  <a:srgbClr val="0070C0"/>
                </a:solidFill>
                <a:effectLst>
                  <a:outerShdw blurRad="38100" dist="38100" dir="2700000" algn="tl">
                    <a:srgbClr val="000000">
                      <a:alpha val="43137"/>
                    </a:srgbClr>
                  </a:outerShdw>
                </a:effectLst>
              </a:rPr>
              <a:t>SAYGI</a:t>
            </a:r>
          </a:p>
          <a:p>
            <a:r>
              <a:rPr lang="tr-TR" b="1" dirty="0" smtClean="0">
                <a:solidFill>
                  <a:srgbClr val="0070C0"/>
                </a:solidFill>
                <a:effectLst>
                  <a:outerShdw blurRad="38100" dist="38100" dir="2700000" algn="tl">
                    <a:srgbClr val="000000">
                      <a:alpha val="43137"/>
                    </a:srgbClr>
                  </a:outerShdw>
                </a:effectLst>
              </a:rPr>
              <a:t>ŞEKİL</a:t>
            </a:r>
          </a:p>
          <a:p>
            <a:r>
              <a:rPr lang="tr-TR" b="1" dirty="0" smtClean="0">
                <a:solidFill>
                  <a:srgbClr val="0070C0"/>
                </a:solidFill>
                <a:effectLst>
                  <a:outerShdw blurRad="38100" dist="38100" dir="2700000" algn="tl">
                    <a:srgbClr val="000000">
                      <a:alpha val="43137"/>
                    </a:srgbClr>
                  </a:outerShdw>
                </a:effectLst>
              </a:rPr>
              <a:t>TABLO </a:t>
            </a:r>
          </a:p>
          <a:p>
            <a:endParaRPr lang="tr-TR" b="1" dirty="0" smtClean="0">
              <a:solidFill>
                <a:srgbClr val="0070C0"/>
              </a:solidFill>
              <a:effectLst>
                <a:outerShdw blurRad="38100" dist="38100" dir="2700000" algn="tl">
                  <a:srgbClr val="000000">
                    <a:alpha val="43137"/>
                  </a:srgbClr>
                </a:outerShdw>
              </a:effectLst>
            </a:endParaRPr>
          </a:p>
          <a:p>
            <a:endParaRPr lang="tr-TR" b="1" dirty="0">
              <a:solidFill>
                <a:srgbClr val="0070C0"/>
              </a:solidFill>
              <a:effectLst>
                <a:outerShdw blurRad="38100" dist="38100" dir="2700000" algn="tl">
                  <a:srgbClr val="000000">
                    <a:alpha val="43137"/>
                  </a:srgbClr>
                </a:outerShdw>
              </a:effectLst>
            </a:endParaRPr>
          </a:p>
        </p:txBody>
      </p:sp>
      <p:sp>
        <p:nvSpPr>
          <p:cNvPr id="4" name="İçerik Yer Tutucusu 2"/>
          <p:cNvSpPr txBox="1">
            <a:spLocks/>
          </p:cNvSpPr>
          <p:nvPr/>
        </p:nvSpPr>
        <p:spPr>
          <a:xfrm>
            <a:off x="3964379" y="1698171"/>
            <a:ext cx="3310638" cy="4189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endParaRPr lang="tr-TR" dirty="0" smtClean="0"/>
          </a:p>
          <a:p>
            <a:endParaRPr lang="tr-TR" dirty="0"/>
          </a:p>
        </p:txBody>
      </p:sp>
      <p:sp>
        <p:nvSpPr>
          <p:cNvPr id="5" name="İçerik Yer Tutucusu 2"/>
          <p:cNvSpPr txBox="1">
            <a:spLocks/>
          </p:cNvSpPr>
          <p:nvPr/>
        </p:nvSpPr>
        <p:spPr>
          <a:xfrm>
            <a:off x="4523111" y="1317826"/>
            <a:ext cx="2749828" cy="418930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tr-TR" sz="2000" b="1" dirty="0" smtClean="0">
                <a:solidFill>
                  <a:srgbClr val="0070C0"/>
                </a:solidFill>
                <a:effectLst>
                  <a:outerShdw blurRad="38100" dist="38100" dir="2700000" algn="tl">
                    <a:srgbClr val="000000">
                      <a:alpha val="43137"/>
                    </a:srgbClr>
                  </a:outerShdw>
                </a:effectLst>
              </a:rPr>
              <a:t>DİSİPLİN</a:t>
            </a:r>
          </a:p>
          <a:p>
            <a:r>
              <a:rPr lang="tr-TR" sz="2000" b="1" dirty="0" smtClean="0">
                <a:solidFill>
                  <a:srgbClr val="0070C0"/>
                </a:solidFill>
                <a:effectLst>
                  <a:outerShdw blurRad="38100" dist="38100" dir="2700000" algn="tl">
                    <a:srgbClr val="000000">
                      <a:alpha val="43137"/>
                    </a:srgbClr>
                  </a:outerShdw>
                </a:effectLst>
              </a:rPr>
              <a:t>ARAÇ –GEREÇ</a:t>
            </a:r>
          </a:p>
          <a:p>
            <a:r>
              <a:rPr lang="tr-TR" sz="2000" b="1" dirty="0" smtClean="0">
                <a:solidFill>
                  <a:srgbClr val="0070C0"/>
                </a:solidFill>
                <a:effectLst>
                  <a:outerShdw blurRad="38100" dist="38100" dir="2700000" algn="tl">
                    <a:srgbClr val="000000">
                      <a:alpha val="43137"/>
                    </a:srgbClr>
                  </a:outerShdw>
                </a:effectLst>
              </a:rPr>
              <a:t>KİŞİSEL BAKIM</a:t>
            </a:r>
          </a:p>
          <a:p>
            <a:r>
              <a:rPr lang="tr-TR" sz="2000" b="1" dirty="0" smtClean="0">
                <a:solidFill>
                  <a:srgbClr val="0070C0"/>
                </a:solidFill>
                <a:effectLst>
                  <a:outerShdw blurRad="38100" dist="38100" dir="2700000" algn="tl">
                    <a:srgbClr val="000000">
                      <a:alpha val="43137"/>
                    </a:srgbClr>
                  </a:outerShdw>
                </a:effectLst>
              </a:rPr>
              <a:t>KURAL</a:t>
            </a:r>
          </a:p>
          <a:p>
            <a:r>
              <a:rPr lang="tr-TR" sz="2000" b="1" dirty="0" smtClean="0">
                <a:solidFill>
                  <a:srgbClr val="0070C0"/>
                </a:solidFill>
                <a:effectLst>
                  <a:outerShdw blurRad="38100" dist="38100" dir="2700000" algn="tl">
                    <a:srgbClr val="000000">
                      <a:alpha val="43137"/>
                    </a:srgbClr>
                  </a:outerShdw>
                </a:effectLst>
              </a:rPr>
              <a:t>SEÇİM</a:t>
            </a:r>
          </a:p>
          <a:p>
            <a:r>
              <a:rPr lang="tr-TR" sz="2000" b="1" dirty="0" smtClean="0">
                <a:solidFill>
                  <a:srgbClr val="0070C0"/>
                </a:solidFill>
                <a:effectLst>
                  <a:outerShdw blurRad="38100" dist="38100" dir="2700000" algn="tl">
                    <a:srgbClr val="000000">
                      <a:alpha val="43137"/>
                    </a:srgbClr>
                  </a:outerShdw>
                </a:effectLst>
              </a:rPr>
              <a:t>OY</a:t>
            </a:r>
          </a:p>
          <a:p>
            <a:r>
              <a:rPr lang="tr-TR" sz="2000" b="1" dirty="0" smtClean="0">
                <a:solidFill>
                  <a:srgbClr val="0070C0"/>
                </a:solidFill>
                <a:effectLst>
                  <a:outerShdw blurRad="38100" dist="38100" dir="2700000" algn="tl">
                    <a:srgbClr val="000000">
                      <a:alpha val="43137"/>
                    </a:srgbClr>
                  </a:outerShdw>
                </a:effectLst>
              </a:rPr>
              <a:t>OY PUSULASI</a:t>
            </a:r>
          </a:p>
          <a:p>
            <a:r>
              <a:rPr lang="tr-TR" sz="2000" b="1" dirty="0" smtClean="0">
                <a:solidFill>
                  <a:srgbClr val="0070C0"/>
                </a:solidFill>
                <a:effectLst>
                  <a:outerShdw blurRad="38100" dist="38100" dir="2700000" algn="tl">
                    <a:srgbClr val="000000">
                      <a:alpha val="43137"/>
                    </a:srgbClr>
                  </a:outerShdw>
                </a:effectLst>
              </a:rPr>
              <a:t>SEÇMEN</a:t>
            </a:r>
          </a:p>
          <a:p>
            <a:r>
              <a:rPr lang="tr-TR" sz="2000" b="1" dirty="0" smtClean="0">
                <a:solidFill>
                  <a:srgbClr val="0070C0"/>
                </a:solidFill>
                <a:effectLst>
                  <a:outerShdw blurRad="38100" dist="38100" dir="2700000" algn="tl">
                    <a:srgbClr val="000000">
                      <a:alpha val="43137"/>
                    </a:srgbClr>
                  </a:outerShdw>
                </a:effectLst>
              </a:rPr>
              <a:t>MÜHÜR</a:t>
            </a:r>
          </a:p>
          <a:p>
            <a:r>
              <a:rPr lang="tr-TR" sz="2000" b="1" dirty="0" smtClean="0">
                <a:solidFill>
                  <a:srgbClr val="0070C0"/>
                </a:solidFill>
                <a:effectLst>
                  <a:outerShdw blurRad="38100" dist="38100" dir="2700000" algn="tl">
                    <a:srgbClr val="000000">
                      <a:alpha val="43137"/>
                    </a:srgbClr>
                  </a:outerShdw>
                </a:effectLst>
              </a:rPr>
              <a:t>SEÇİM SANDIĞI</a:t>
            </a:r>
          </a:p>
          <a:p>
            <a:r>
              <a:rPr lang="tr-TR" sz="2000" b="1" dirty="0" smtClean="0">
                <a:solidFill>
                  <a:srgbClr val="0070C0"/>
                </a:solidFill>
                <a:effectLst>
                  <a:outerShdw blurRad="38100" dist="38100" dir="2700000" algn="tl">
                    <a:srgbClr val="000000">
                      <a:alpha val="43137"/>
                    </a:srgbClr>
                  </a:outerShdw>
                </a:effectLst>
              </a:rPr>
              <a:t>DEMOKRASİ</a:t>
            </a: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a:solidFill>
                <a:srgbClr val="0070C0"/>
              </a:solidFill>
              <a:effectLst>
                <a:outerShdw blurRad="38100" dist="38100" dir="2700000" algn="tl">
                  <a:srgbClr val="000000">
                    <a:alpha val="43137"/>
                  </a:srgbClr>
                </a:outerShdw>
              </a:effectLst>
            </a:endParaRPr>
          </a:p>
        </p:txBody>
      </p:sp>
      <p:sp>
        <p:nvSpPr>
          <p:cNvPr id="6" name="İçerik Yer Tutucusu 2"/>
          <p:cNvSpPr txBox="1">
            <a:spLocks/>
          </p:cNvSpPr>
          <p:nvPr/>
        </p:nvSpPr>
        <p:spPr>
          <a:xfrm>
            <a:off x="7984758" y="1499371"/>
            <a:ext cx="3249300" cy="43881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tr-TR" sz="2000" b="1" dirty="0" smtClean="0">
                <a:solidFill>
                  <a:srgbClr val="0070C0"/>
                </a:solidFill>
                <a:effectLst>
                  <a:outerShdw blurRad="38100" dist="38100" dir="2700000" algn="tl">
                    <a:srgbClr val="000000">
                      <a:alpha val="43137"/>
                    </a:srgbClr>
                  </a:outerShdw>
                </a:effectLst>
              </a:rPr>
              <a:t>KATILIM</a:t>
            </a:r>
          </a:p>
          <a:p>
            <a:r>
              <a:rPr lang="tr-TR" sz="2000" b="1" dirty="0" smtClean="0">
                <a:solidFill>
                  <a:srgbClr val="0070C0"/>
                </a:solidFill>
                <a:effectLst>
                  <a:outerShdw blurRad="38100" dist="38100" dir="2700000" algn="tl">
                    <a:srgbClr val="000000">
                      <a:alpha val="43137"/>
                    </a:srgbClr>
                  </a:outerShdw>
                </a:effectLst>
              </a:rPr>
              <a:t>ADAY</a:t>
            </a:r>
          </a:p>
          <a:p>
            <a:r>
              <a:rPr lang="tr-TR" sz="2000" b="1" dirty="0" smtClean="0">
                <a:solidFill>
                  <a:srgbClr val="0070C0"/>
                </a:solidFill>
                <a:effectLst>
                  <a:outerShdw blurRad="38100" dist="38100" dir="2700000" algn="tl">
                    <a:srgbClr val="000000">
                      <a:alpha val="43137"/>
                    </a:srgbClr>
                  </a:outerShdw>
                </a:effectLst>
              </a:rPr>
              <a:t>HOŞGÖRÜ</a:t>
            </a:r>
          </a:p>
          <a:p>
            <a:r>
              <a:rPr lang="tr-TR" sz="2000" b="1" dirty="0" smtClean="0">
                <a:solidFill>
                  <a:srgbClr val="0070C0"/>
                </a:solidFill>
                <a:effectLst>
                  <a:outerShdw blurRad="38100" dist="38100" dir="2700000" algn="tl">
                    <a:srgbClr val="000000">
                      <a:alpha val="43137"/>
                    </a:srgbClr>
                  </a:outerShdw>
                </a:effectLst>
              </a:rPr>
              <a:t>PROJE </a:t>
            </a:r>
          </a:p>
          <a:p>
            <a:r>
              <a:rPr lang="tr-TR" sz="2000" b="1" dirty="0" smtClean="0">
                <a:solidFill>
                  <a:srgbClr val="0070C0"/>
                </a:solidFill>
                <a:effectLst>
                  <a:outerShdw blurRad="38100" dist="38100" dir="2700000" algn="tl">
                    <a:srgbClr val="000000">
                      <a:alpha val="43137"/>
                    </a:srgbClr>
                  </a:outerShdw>
                </a:effectLst>
              </a:rPr>
              <a:t>İŞBİRLİĞİ</a:t>
            </a:r>
          </a:p>
          <a:p>
            <a:r>
              <a:rPr lang="tr-TR" sz="2000" b="1" dirty="0" smtClean="0">
                <a:solidFill>
                  <a:srgbClr val="0070C0"/>
                </a:solidFill>
                <a:effectLst>
                  <a:outerShdw blurRad="38100" dist="38100" dir="2700000" algn="tl">
                    <a:srgbClr val="000000">
                      <a:alpha val="43137"/>
                    </a:srgbClr>
                  </a:outerShdw>
                </a:effectLst>
              </a:rPr>
              <a:t>GRUP</a:t>
            </a:r>
          </a:p>
          <a:p>
            <a:r>
              <a:rPr lang="tr-TR" sz="2000" b="1" dirty="0" smtClean="0">
                <a:solidFill>
                  <a:srgbClr val="0070C0"/>
                </a:solidFill>
                <a:effectLst>
                  <a:outerShdw blurRad="38100" dist="38100" dir="2700000" algn="tl">
                    <a:srgbClr val="000000">
                      <a:alpha val="43137"/>
                    </a:srgbClr>
                  </a:outerShdw>
                </a:effectLst>
              </a:rPr>
              <a:t>DENGELİ BESLENME</a:t>
            </a:r>
          </a:p>
          <a:p>
            <a:r>
              <a:rPr lang="tr-TR" sz="2000" b="1" dirty="0" smtClean="0">
                <a:solidFill>
                  <a:srgbClr val="0070C0"/>
                </a:solidFill>
                <a:effectLst>
                  <a:outerShdw blurRad="38100" dist="38100" dir="2700000" algn="tl">
                    <a:srgbClr val="000000">
                      <a:alpha val="43137"/>
                    </a:srgbClr>
                  </a:outerShdw>
                </a:effectLst>
              </a:rPr>
              <a:t>BAYRAK</a:t>
            </a:r>
          </a:p>
          <a:p>
            <a:r>
              <a:rPr lang="tr-TR" sz="2000" b="1" dirty="0" smtClean="0">
                <a:solidFill>
                  <a:srgbClr val="0070C0"/>
                </a:solidFill>
                <a:effectLst>
                  <a:outerShdw blurRad="38100" dist="38100" dir="2700000" algn="tl">
                    <a:srgbClr val="000000">
                      <a:alpha val="43137"/>
                    </a:srgbClr>
                  </a:outerShdw>
                </a:effectLst>
              </a:rPr>
              <a:t>MİLLİ MARŞ</a:t>
            </a: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smtClean="0">
              <a:solidFill>
                <a:srgbClr val="0070C0"/>
              </a:solidFill>
              <a:effectLst>
                <a:outerShdw blurRad="38100" dist="38100" dir="2700000" algn="tl">
                  <a:srgbClr val="000000">
                    <a:alpha val="43137"/>
                  </a:srgbClr>
                </a:outerShdw>
              </a:effectLst>
            </a:endParaRPr>
          </a:p>
          <a:p>
            <a:endParaRPr lang="tr-TR" sz="2000" b="1" dirty="0">
              <a:solidFill>
                <a:srgbClr val="0070C0"/>
              </a:solidFill>
              <a:effectLst>
                <a:outerShdw blurRad="38100" dist="38100" dir="2700000" algn="tl">
                  <a:srgbClr val="000000">
                    <a:alpha val="43137"/>
                  </a:srgbClr>
                </a:outerShdw>
              </a:effectLst>
            </a:endParaRPr>
          </a:p>
        </p:txBody>
      </p:sp>
      <p:sp>
        <p:nvSpPr>
          <p:cNvPr id="7" name="Veri Yer Tutucusu 6"/>
          <p:cNvSpPr>
            <a:spLocks noGrp="1"/>
          </p:cNvSpPr>
          <p:nvPr>
            <p:ph type="dt" sz="half" idx="10"/>
          </p:nvPr>
        </p:nvSpPr>
        <p:spPr/>
        <p:txBody>
          <a:bodyPr/>
          <a:lstStyle/>
          <a:p>
            <a:fld id="{520CE994-BEF3-4F3F-9418-C4FEA9A6249E}" type="datetime1">
              <a:rPr lang="tr-TR" smtClean="0"/>
              <a:t>01.10.2014</a:t>
            </a:fld>
            <a:endParaRPr lang="tr-TR"/>
          </a:p>
        </p:txBody>
      </p:sp>
      <p:sp>
        <p:nvSpPr>
          <p:cNvPr id="8" name="Altbilgi Yer Tutucusu 7"/>
          <p:cNvSpPr>
            <a:spLocks noGrp="1"/>
          </p:cNvSpPr>
          <p:nvPr>
            <p:ph type="ftr" sz="quarter" idx="11"/>
          </p:nvPr>
        </p:nvSpPr>
        <p:spPr/>
        <p:txBody>
          <a:bodyPr/>
          <a:lstStyle/>
          <a:p>
            <a:pPr algn="ctr"/>
            <a:r>
              <a:rPr lang="tr-TR" dirty="0" smtClean="0">
                <a:solidFill>
                  <a:schemeClr val="tx1"/>
                </a:solidFill>
              </a:rPr>
              <a:t>www.egitimzirvesi.com</a:t>
            </a:r>
            <a:endParaRPr lang="tr-TR" dirty="0">
              <a:solidFill>
                <a:schemeClr val="tx1"/>
              </a:solidFill>
            </a:endParaRPr>
          </a:p>
        </p:txBody>
      </p:sp>
      <p:sp>
        <p:nvSpPr>
          <p:cNvPr id="9" name="Slayt Numarası Yer Tutucusu 8"/>
          <p:cNvSpPr>
            <a:spLocks noGrp="1"/>
          </p:cNvSpPr>
          <p:nvPr>
            <p:ph type="sldNum" sz="quarter" idx="12"/>
          </p:nvPr>
        </p:nvSpPr>
        <p:spPr/>
        <p:txBody>
          <a:bodyPr/>
          <a:lstStyle/>
          <a:p>
            <a:fld id="{59145A08-3371-4DF7-948B-4D8C44A9EAD9}" type="slidenum">
              <a:rPr lang="tr-TR" smtClean="0"/>
              <a:t>2</a:t>
            </a:fld>
            <a:endParaRPr lang="tr-TR"/>
          </a:p>
        </p:txBody>
      </p:sp>
    </p:spTree>
    <p:extLst>
      <p:ext uri="{BB962C8B-B14F-4D97-AF65-F5344CB8AC3E}">
        <p14:creationId xmlns:p14="http://schemas.microsoft.com/office/powerpoint/2010/main" val="13716713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DENGELİ </a:t>
            </a:r>
            <a:r>
              <a:rPr lang="tr-TR" dirty="0"/>
              <a:t>VE </a:t>
            </a:r>
            <a:r>
              <a:rPr lang="tr-TR" dirty="0" smtClean="0"/>
              <a:t>DÜZENLİ BESLENELİM</a:t>
            </a:r>
            <a:endParaRPr lang="tr-TR" dirty="0"/>
          </a:p>
        </p:txBody>
      </p:sp>
      <p:sp>
        <p:nvSpPr>
          <p:cNvPr id="3" name="İçerik Yer Tutucusu 2"/>
          <p:cNvSpPr>
            <a:spLocks noGrp="1"/>
          </p:cNvSpPr>
          <p:nvPr>
            <p:ph idx="1"/>
          </p:nvPr>
        </p:nvSpPr>
        <p:spPr>
          <a:xfrm>
            <a:off x="5510151" y="2133600"/>
            <a:ext cx="5994461" cy="3777622"/>
          </a:xfrm>
        </p:spPr>
        <p:txBody>
          <a:bodyPr>
            <a:normAutofit lnSpcReduction="10000"/>
          </a:bodyPr>
          <a:lstStyle/>
          <a:p>
            <a:pPr marL="0" indent="0">
              <a:buNone/>
            </a:pPr>
            <a:r>
              <a:rPr lang="tr-TR" sz="2400" dirty="0" smtClean="0"/>
              <a:t>Sağlığımız </a:t>
            </a:r>
            <a:r>
              <a:rPr lang="tr-TR" sz="2400" dirty="0"/>
              <a:t>için bütün yiyeceklerden yemek zorundayız. Her besinin ayrı ayrı faydaları vardır. Sağlıksız, zararlı yiyeceklerden uzak durmalıyız</a:t>
            </a:r>
            <a:r>
              <a:rPr lang="tr-TR" sz="2400" dirty="0" smtClean="0"/>
              <a:t>.</a:t>
            </a:r>
          </a:p>
          <a:p>
            <a:pPr marL="0" indent="0">
              <a:buNone/>
            </a:pPr>
            <a:r>
              <a:rPr lang="tr-TR" sz="2400" dirty="0" smtClean="0"/>
              <a:t> </a:t>
            </a:r>
            <a:r>
              <a:rPr lang="tr-TR" sz="2400" dirty="0"/>
              <a:t>Özellikle kahvaltı yapmayı unutmamalıyız. Bol bol sebze, meyve yemeliyiz. </a:t>
            </a:r>
            <a:endParaRPr lang="tr-TR" sz="2400" dirty="0" smtClean="0"/>
          </a:p>
          <a:p>
            <a:pPr marL="0" indent="0">
              <a:buNone/>
            </a:pPr>
            <a:r>
              <a:rPr lang="tr-TR" sz="2400" dirty="0" smtClean="0"/>
              <a:t>Peynir</a:t>
            </a:r>
            <a:r>
              <a:rPr lang="tr-TR" sz="2400" dirty="0"/>
              <a:t>, süt, yumurta, bal gibi yiyecekleri bol bol tüketmeliyiz. Günde üç öğün yemek yemeliyiz. </a:t>
            </a:r>
          </a:p>
        </p:txBody>
      </p:sp>
      <p:pic>
        <p:nvPicPr>
          <p:cNvPr id="4" name="Resim 3"/>
          <p:cNvPicPr>
            <a:picLocks noChangeAspect="1"/>
          </p:cNvPicPr>
          <p:nvPr/>
        </p:nvPicPr>
        <p:blipFill>
          <a:blip r:embed="rId2"/>
          <a:stretch>
            <a:fillRect/>
          </a:stretch>
        </p:blipFill>
        <p:spPr>
          <a:xfrm>
            <a:off x="1840552" y="1667493"/>
            <a:ext cx="2897703" cy="4527083"/>
          </a:xfrm>
          <a:prstGeom prst="rect">
            <a:avLst/>
          </a:prstGeom>
        </p:spPr>
      </p:pic>
      <p:sp>
        <p:nvSpPr>
          <p:cNvPr id="5" name="Veri Yer Tutucusu 4"/>
          <p:cNvSpPr>
            <a:spLocks noGrp="1"/>
          </p:cNvSpPr>
          <p:nvPr>
            <p:ph type="dt" sz="half" idx="10"/>
          </p:nvPr>
        </p:nvSpPr>
        <p:spPr/>
        <p:txBody>
          <a:bodyPr/>
          <a:lstStyle/>
          <a:p>
            <a:fld id="{C863A122-EF00-48FC-8E29-383BDC4399FD}"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20</a:t>
            </a:fld>
            <a:endParaRPr lang="tr-TR"/>
          </a:p>
        </p:txBody>
      </p:sp>
    </p:spTree>
    <p:extLst>
      <p:ext uri="{BB962C8B-B14F-4D97-AF65-F5344CB8AC3E}">
        <p14:creationId xmlns:p14="http://schemas.microsoft.com/office/powerpoint/2010/main" val="3380217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İLKÖĞRETİM HAFTASI</a:t>
            </a:r>
            <a:endParaRPr lang="tr-TR" dirty="0"/>
          </a:p>
        </p:txBody>
      </p:sp>
      <p:sp>
        <p:nvSpPr>
          <p:cNvPr id="4" name="Rectangle 3"/>
          <p:cNvSpPr>
            <a:spLocks noGrp="1" noChangeArrowheads="1"/>
          </p:cNvSpPr>
          <p:nvPr>
            <p:ph idx="1"/>
          </p:nvPr>
        </p:nvSpPr>
        <p:spPr>
          <a:xfrm>
            <a:off x="5795158" y="1805049"/>
            <a:ext cx="5709454" cy="3777622"/>
          </a:xfrm>
        </p:spPr>
        <p:txBody>
          <a:bodyPr>
            <a:normAutofit/>
          </a:bodyPr>
          <a:lstStyle/>
          <a:p>
            <a:pPr eaLnBrk="1" hangingPunct="1">
              <a:defRPr/>
            </a:pPr>
            <a:r>
              <a:rPr lang="tr-TR" sz="2400" dirty="0" smtClean="0">
                <a:latin typeface="Century Gothic" panose="020B0502020202020204" pitchFamily="34" charset="0"/>
              </a:rPr>
              <a:t>Okulların açıldığı ilk hafta, </a:t>
            </a:r>
            <a:r>
              <a:rPr lang="tr-TR" sz="2400" dirty="0" smtClean="0">
                <a:solidFill>
                  <a:srgbClr val="FF0000"/>
                </a:solidFill>
                <a:latin typeface="Century Gothic" panose="020B0502020202020204" pitchFamily="34" charset="0"/>
              </a:rPr>
              <a:t>İlköğretim Haftası</a:t>
            </a:r>
            <a:r>
              <a:rPr lang="tr-TR" sz="2400" dirty="0" smtClean="0">
                <a:latin typeface="Century Gothic" panose="020B0502020202020204" pitchFamily="34" charset="0"/>
              </a:rPr>
              <a:t> olarak kutlanır.</a:t>
            </a:r>
          </a:p>
          <a:p>
            <a:pPr eaLnBrk="1" hangingPunct="1">
              <a:defRPr/>
            </a:pPr>
            <a:r>
              <a:rPr lang="tr-TR" sz="2400" dirty="0" smtClean="0">
                <a:latin typeface="Century Gothic" panose="020B0502020202020204" pitchFamily="34" charset="0"/>
              </a:rPr>
              <a:t>Yurdumuzda ilköğretim; zorunludur.</a:t>
            </a:r>
          </a:p>
          <a:p>
            <a:pPr eaLnBrk="1" hangingPunct="1">
              <a:defRPr/>
            </a:pPr>
            <a:r>
              <a:rPr lang="tr-TR" sz="2400" dirty="0" smtClean="0">
                <a:latin typeface="Century Gothic" panose="020B0502020202020204" pitchFamily="34" charset="0"/>
              </a:rPr>
              <a:t>Devlet okullarında parasızdır.</a:t>
            </a:r>
          </a:p>
          <a:p>
            <a:pPr eaLnBrk="1" hangingPunct="1">
              <a:defRPr/>
            </a:pPr>
            <a:r>
              <a:rPr lang="tr-TR" sz="2400" dirty="0" smtClean="0">
                <a:latin typeface="Century Gothic" panose="020B0502020202020204" pitchFamily="34" charset="0"/>
              </a:rPr>
              <a:t>6-14 yaşları arasında 8 yıl sürer.</a:t>
            </a:r>
          </a:p>
          <a:p>
            <a:pPr eaLnBrk="1" hangingPunct="1">
              <a:defRPr/>
            </a:pPr>
            <a:endParaRPr lang="tr-TR" sz="2400" dirty="0" smtClean="0">
              <a:latin typeface="Century Gothic" panose="020B0502020202020204" pitchFamily="34" charset="0"/>
            </a:endParaRPr>
          </a:p>
        </p:txBody>
      </p:sp>
      <p:sp>
        <p:nvSpPr>
          <p:cNvPr id="5" name="Veri Yer Tutucusu 4"/>
          <p:cNvSpPr>
            <a:spLocks noGrp="1"/>
          </p:cNvSpPr>
          <p:nvPr>
            <p:ph type="dt" sz="half" idx="10"/>
          </p:nvPr>
        </p:nvSpPr>
        <p:spPr/>
        <p:txBody>
          <a:bodyPr/>
          <a:lstStyle/>
          <a:p>
            <a:fld id="{409F8FCC-69BE-4D64-A347-CCD388A4B10A}"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3</a:t>
            </a:fld>
            <a:endParaRPr lang="tr-TR"/>
          </a:p>
        </p:txBody>
      </p:sp>
      <p:pic>
        <p:nvPicPr>
          <p:cNvPr id="8" name="Resim 7"/>
          <p:cNvPicPr>
            <a:picLocks noChangeAspect="1"/>
          </p:cNvPicPr>
          <p:nvPr/>
        </p:nvPicPr>
        <p:blipFill rotWithShape="1">
          <a:blip r:embed="rId2"/>
          <a:srcRect t="8458" r="8616"/>
          <a:stretch/>
        </p:blipFill>
        <p:spPr>
          <a:xfrm>
            <a:off x="690032" y="2066306"/>
            <a:ext cx="4526567" cy="3170712"/>
          </a:xfrm>
          <a:prstGeom prst="rect">
            <a:avLst/>
          </a:prstGeom>
        </p:spPr>
      </p:pic>
    </p:spTree>
    <p:extLst>
      <p:ext uri="{BB962C8B-B14F-4D97-AF65-F5344CB8AC3E}">
        <p14:creationId xmlns:p14="http://schemas.microsoft.com/office/powerpoint/2010/main" val="1521154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4">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5878286" y="2133600"/>
            <a:ext cx="5626326" cy="3777622"/>
          </a:xfrm>
        </p:spPr>
        <p:txBody>
          <a:bodyPr>
            <a:normAutofit/>
          </a:bodyPr>
          <a:lstStyle/>
          <a:p>
            <a:pPr eaLnBrk="1" hangingPunct="1">
              <a:defRPr/>
            </a:pPr>
            <a:r>
              <a:rPr lang="tr-TR" sz="2400" dirty="0" smtClean="0">
                <a:latin typeface="+mj-lt"/>
              </a:rPr>
              <a:t>  Hepimiz aile içinde sevgiyle büyürüz. Yaşımız eğitim öğretim çağına gelince, sıcacık ikinci bir yuvamız daha olur.Bu yuva okuldur.  </a:t>
            </a:r>
          </a:p>
          <a:p>
            <a:pPr eaLnBrk="1" hangingPunct="1">
              <a:defRPr/>
            </a:pPr>
            <a:r>
              <a:rPr lang="tr-TR" sz="2400" dirty="0" smtClean="0">
                <a:latin typeface="+mj-lt"/>
              </a:rPr>
              <a:t>   </a:t>
            </a:r>
            <a:r>
              <a:rPr lang="tr-TR" sz="2400" dirty="0" smtClean="0">
                <a:solidFill>
                  <a:srgbClr val="FF0000"/>
                </a:solidFill>
                <a:latin typeface="+mj-lt"/>
              </a:rPr>
              <a:t>Okul</a:t>
            </a:r>
            <a:r>
              <a:rPr lang="tr-TR" sz="2400" dirty="0" smtClean="0">
                <a:latin typeface="+mj-lt"/>
              </a:rPr>
              <a:t>;bizleri hayata hazırlayan, hayatta başarılı olmamızı sağlayan bir eğitim kurumudur</a:t>
            </a:r>
            <a:r>
              <a:rPr lang="tr-TR" sz="2400" dirty="0">
                <a:latin typeface="+mj-lt"/>
              </a:rPr>
              <a:t>.</a:t>
            </a:r>
            <a:endParaRPr lang="tr-TR" sz="2400" dirty="0" smtClean="0">
              <a:latin typeface="+mj-lt"/>
            </a:endParaRPr>
          </a:p>
        </p:txBody>
      </p:sp>
      <p:sp>
        <p:nvSpPr>
          <p:cNvPr id="5" name="Veri Yer Tutucusu 4"/>
          <p:cNvSpPr>
            <a:spLocks noGrp="1"/>
          </p:cNvSpPr>
          <p:nvPr>
            <p:ph type="dt" sz="half" idx="10"/>
          </p:nvPr>
        </p:nvSpPr>
        <p:spPr/>
        <p:txBody>
          <a:bodyPr/>
          <a:lstStyle/>
          <a:p>
            <a:fld id="{87845AC6-753C-4172-A30A-B7947C2701C7}"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4</a:t>
            </a:fld>
            <a:endParaRPr lang="tr-TR"/>
          </a:p>
        </p:txBody>
      </p:sp>
      <p:pic>
        <p:nvPicPr>
          <p:cNvPr id="3" name="Resim 2"/>
          <p:cNvPicPr>
            <a:picLocks noChangeAspect="1"/>
          </p:cNvPicPr>
          <p:nvPr/>
        </p:nvPicPr>
        <p:blipFill>
          <a:blip r:embed="rId2"/>
          <a:stretch>
            <a:fillRect/>
          </a:stretch>
        </p:blipFill>
        <p:spPr>
          <a:xfrm>
            <a:off x="1311579" y="1818038"/>
            <a:ext cx="3331673" cy="3998008"/>
          </a:xfrm>
          <a:prstGeom prst="rect">
            <a:avLst/>
          </a:prstGeom>
        </p:spPr>
      </p:pic>
    </p:spTree>
    <p:extLst>
      <p:ext uri="{BB962C8B-B14F-4D97-AF65-F5344CB8AC3E}">
        <p14:creationId xmlns:p14="http://schemas.microsoft.com/office/powerpoint/2010/main" val="2132668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effectLst>
                  <a:outerShdw blurRad="38100" dist="38100" dir="2700000" algn="tl">
                    <a:srgbClr val="000000">
                      <a:alpha val="43137"/>
                    </a:srgbClr>
                  </a:outerShdw>
                </a:effectLst>
              </a:rPr>
              <a:t>OKULA HAZIRIM</a:t>
            </a:r>
            <a:endParaRPr lang="tr-TR" b="1" dirty="0">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a:off x="1891393" y="1444398"/>
            <a:ext cx="8362950" cy="5078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anose="05000000000000000000" pitchFamily="2" charset="2"/>
              <a:buBlip>
                <a:blip r:embed="rId2"/>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anose="05000000000000000000" pitchFamily="2" charset="2"/>
              <a:buBlip>
                <a:blip r:embed="rId2"/>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anose="05000000000000000000" pitchFamily="2" charset="2"/>
              <a:buBlip>
                <a:blip r:embed="rId2"/>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9pPr>
          </a:lstStyle>
          <a:p>
            <a:pPr marR="0" lvl="0" algn="l" defTabSz="914400" rtl="0" eaLnBrk="1" fontAlgn="base" latinLnBrk="0" hangingPunct="1">
              <a:lnSpc>
                <a:spcPct val="100000"/>
              </a:lnSpc>
              <a:spcBef>
                <a:spcPct val="20000"/>
              </a:spcBef>
              <a:spcAft>
                <a:spcPct val="0"/>
              </a:spcAft>
              <a:buClr>
                <a:srgbClr val="FF0000"/>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 İyi bir öğrenci;</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Okulla ilgili günlük işlerini öncelik sırasına koyar.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Her işi belirlenen zaman içinde yapar.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Ders araç-gereçlerini ders programına göre hazırlar.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Derslerine çalışır.</a:t>
            </a:r>
          </a:p>
          <a:p>
            <a:pPr marR="0" lvl="0" algn="l" defTabSz="914400" rtl="0" eaLnBrk="1" fontAlgn="base" latinLnBrk="0" hangingPunct="1">
              <a:lnSpc>
                <a:spcPct val="100000"/>
              </a:lnSpc>
              <a:spcBef>
                <a:spcPct val="20000"/>
              </a:spcBef>
              <a:spcAft>
                <a:spcPct val="0"/>
              </a:spcAft>
              <a:buClr>
                <a:srgbClr val="FFFF99"/>
              </a:buClr>
              <a:buSzTx/>
              <a:buFont typeface="Wingdings" panose="05000000000000000000" pitchFamily="2" charset="2"/>
              <a:buChar char="ü"/>
              <a:tabLst/>
              <a:defRPr/>
            </a:pPr>
            <a:r>
              <a:rPr kumimoji="0" lang="tr-TR" sz="2800" b="0" i="0" u="none" strike="noStrike" kern="0" cap="none" spc="0" normalizeH="0" baseline="0" noProof="0" dirty="0" smtClean="0">
                <a:ln>
                  <a:noFill/>
                </a:ln>
                <a:effectLst>
                  <a:outerShdw blurRad="38100" dist="38100" dir="2700000" algn="tl">
                    <a:srgbClr val="000000"/>
                  </a:outerShdw>
                </a:effectLst>
                <a:uLnTx/>
                <a:uFillTx/>
                <a:latin typeface="+mj-lt"/>
                <a:ea typeface="+mn-ea"/>
                <a:cs typeface="+mn-cs"/>
              </a:rPr>
              <a:t>Ödevlerini zamanında yapar.</a:t>
            </a:r>
          </a:p>
        </p:txBody>
      </p:sp>
      <p:sp>
        <p:nvSpPr>
          <p:cNvPr id="10" name="Veri Yer Tutucusu 9"/>
          <p:cNvSpPr>
            <a:spLocks noGrp="1"/>
          </p:cNvSpPr>
          <p:nvPr>
            <p:ph type="dt" sz="half" idx="10"/>
          </p:nvPr>
        </p:nvSpPr>
        <p:spPr/>
        <p:txBody>
          <a:bodyPr/>
          <a:lstStyle/>
          <a:p>
            <a:fld id="{13634914-0532-4C73-81F2-32B9E9B2F5B3}" type="datetime1">
              <a:rPr lang="tr-TR" smtClean="0"/>
              <a:t>01.10.2014</a:t>
            </a:fld>
            <a:endParaRPr lang="tr-TR"/>
          </a:p>
        </p:txBody>
      </p:sp>
      <p:sp>
        <p:nvSpPr>
          <p:cNvPr id="11" name="Altbilgi Yer Tutucusu 10"/>
          <p:cNvSpPr>
            <a:spLocks noGrp="1"/>
          </p:cNvSpPr>
          <p:nvPr>
            <p:ph type="ftr" sz="quarter" idx="11"/>
          </p:nvPr>
        </p:nvSpPr>
        <p:spPr/>
        <p:txBody>
          <a:bodyPr/>
          <a:lstStyle/>
          <a:p>
            <a:r>
              <a:rPr lang="tr-TR" smtClean="0"/>
              <a:t>www.egitimzirvesi.com</a:t>
            </a:r>
            <a:endParaRPr lang="tr-TR"/>
          </a:p>
        </p:txBody>
      </p:sp>
      <p:sp>
        <p:nvSpPr>
          <p:cNvPr id="12" name="Slayt Numarası Yer Tutucusu 11"/>
          <p:cNvSpPr>
            <a:spLocks noGrp="1"/>
          </p:cNvSpPr>
          <p:nvPr>
            <p:ph type="sldNum" sz="quarter" idx="12"/>
          </p:nvPr>
        </p:nvSpPr>
        <p:spPr/>
        <p:txBody>
          <a:bodyPr/>
          <a:lstStyle/>
          <a:p>
            <a:fld id="{59145A08-3371-4DF7-948B-4D8C44A9EAD9}" type="slidenum">
              <a:rPr lang="tr-TR" smtClean="0"/>
              <a:t>5</a:t>
            </a:fld>
            <a:endParaRPr lang="tr-TR"/>
          </a:p>
        </p:txBody>
      </p:sp>
    </p:spTree>
    <p:extLst>
      <p:ext uri="{BB962C8B-B14F-4D97-AF65-F5344CB8AC3E}">
        <p14:creationId xmlns:p14="http://schemas.microsoft.com/office/powerpoint/2010/main" val="109554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type="lt">
                                    <p:tmAbs val="75"/>
                                  </p:iterate>
                                  <p:childTnLst>
                                    <p:set>
                                      <p:cBhvr>
                                        <p:cTn id="22" dur="1" fill="hold">
                                          <p:stCondLst>
                                            <p:cond delay="74"/>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75"/>
                                  </p:iterate>
                                  <p:childTnLst>
                                    <p:set>
                                      <p:cBhvr>
                                        <p:cTn id="26" dur="1" fill="hold">
                                          <p:stCondLst>
                                            <p:cond delay="74"/>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3962400" y="1851585"/>
            <a:ext cx="8229600" cy="4464050"/>
          </a:xfrm>
          <a:prstGeom prst="rect">
            <a:avLst/>
          </a:prstGeom>
          <a:noFill/>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anose="05000000000000000000" pitchFamily="2" charset="2"/>
              <a:buBlip>
                <a:blip r:embed="rId2"/>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anose="05000000000000000000" pitchFamily="2" charset="2"/>
              <a:buBlip>
                <a:blip r:embed="rId2"/>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anose="05000000000000000000" pitchFamily="2" charset="2"/>
              <a:buBlip>
                <a:blip r:embed="rId2"/>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mn-lt"/>
              </a:defRPr>
            </a:lvl9pPr>
          </a:lstStyle>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Dersi iyi takip edemez.</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Arkadaşlarının ders araç-gereçlerini kullanarak onları rahatsız eder.</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Ödevlerini yapmadığı için öğretmenini üzer</a:t>
            </a:r>
            <a:r>
              <a:rPr kumimoji="0" lang="tr-TR" sz="2400" b="0" i="0" u="none" strike="noStrike" kern="0" cap="none" spc="0" normalizeH="0" baseline="0" noProof="0" dirty="0" smtClean="0">
                <a:ln>
                  <a:noFill/>
                </a:ln>
                <a:effectLst/>
                <a:uLnTx/>
                <a:uFillTx/>
                <a:latin typeface="Verdana"/>
                <a:ea typeface="+mn-ea"/>
                <a:cs typeface="+mn-cs"/>
              </a:rPr>
              <a:t>, mahcup </a:t>
            </a:r>
            <a:r>
              <a:rPr kumimoji="0" lang="tr-TR" sz="2400" b="0" i="0" u="none" strike="noStrike" kern="0" cap="none" spc="0" normalizeH="0" baseline="0" noProof="0" dirty="0" smtClean="0">
                <a:ln>
                  <a:noFill/>
                </a:ln>
                <a:effectLst/>
                <a:uLnTx/>
                <a:uFillTx/>
                <a:latin typeface="Verdana"/>
                <a:ea typeface="+mn-ea"/>
                <a:cs typeface="+mn-cs"/>
              </a:rPr>
              <a:t>olur.</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Verimli olamaz.</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uLnTx/>
                <a:uFillTx/>
                <a:latin typeface="Verdana"/>
                <a:ea typeface="+mn-ea"/>
                <a:cs typeface="+mn-cs"/>
              </a:rPr>
              <a:t>Etkinlik yapamaz.</a:t>
            </a:r>
          </a:p>
          <a:p>
            <a:pPr marR="0" lvl="0" algn="l" defTabSz="914400" rtl="0" eaLnBrk="1" fontAlgn="base" latinLnBrk="0" hangingPunct="1">
              <a:lnSpc>
                <a:spcPct val="90000"/>
              </a:lnSpc>
              <a:spcBef>
                <a:spcPct val="20000"/>
              </a:spcBef>
              <a:spcAft>
                <a:spcPct val="0"/>
              </a:spcAft>
              <a:buClrTx/>
              <a:buSzTx/>
              <a:buFont typeface="Wingdings" panose="05000000000000000000" pitchFamily="2" charset="2"/>
              <a:buChar char="ü"/>
              <a:tabLst/>
              <a:defRPr/>
            </a:pPr>
            <a:r>
              <a:rPr kumimoji="0" lang="tr-TR" sz="2400" b="0" i="0" u="none" strike="noStrike" kern="0" cap="none" spc="0" normalizeH="0" baseline="0" noProof="0" dirty="0" smtClean="0">
                <a:ln>
                  <a:noFill/>
                </a:ln>
                <a:effectLst>
                  <a:outerShdw blurRad="38100" dist="38100" dir="2700000" algn="tl">
                    <a:srgbClr val="FFFFFF"/>
                  </a:outerShdw>
                </a:effectLst>
                <a:uLnTx/>
                <a:uFillTx/>
                <a:latin typeface="Verdana"/>
                <a:ea typeface="+mn-ea"/>
                <a:cs typeface="+mn-cs"/>
              </a:rPr>
              <a:t>Başarılı olamaz.</a:t>
            </a:r>
          </a:p>
        </p:txBody>
      </p:sp>
      <p:sp>
        <p:nvSpPr>
          <p:cNvPr id="7" name="Rectangle 2"/>
          <p:cNvSpPr txBox="1">
            <a:spLocks noChangeArrowheads="1"/>
          </p:cNvSpPr>
          <p:nvPr/>
        </p:nvSpPr>
        <p:spPr bwMode="auto">
          <a:xfrm>
            <a:off x="2589212" y="782009"/>
            <a:ext cx="8229600" cy="89376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altLang="tr-TR" sz="2800" b="0" i="0" u="none" strike="noStrike" kern="0" cap="none" spc="0" normalizeH="0" baseline="0" noProof="0" dirty="0" smtClean="0">
                <a:ln>
                  <a:noFill/>
                </a:ln>
                <a:solidFill>
                  <a:srgbClr val="FF0000"/>
                </a:solidFill>
                <a:effectLst/>
                <a:uLnTx/>
                <a:uFillTx/>
                <a:latin typeface="Arial"/>
                <a:ea typeface="+mj-ea"/>
                <a:cs typeface="+mj-cs"/>
              </a:rPr>
              <a:t>Okula hazırlıklı gelmeyen bir öğrenci hangi sorunlarla karşılaşır?</a:t>
            </a:r>
          </a:p>
        </p:txBody>
      </p:sp>
      <p:sp>
        <p:nvSpPr>
          <p:cNvPr id="8" name="Veri Yer Tutucusu 7"/>
          <p:cNvSpPr>
            <a:spLocks noGrp="1"/>
          </p:cNvSpPr>
          <p:nvPr>
            <p:ph type="dt" sz="half" idx="10"/>
          </p:nvPr>
        </p:nvSpPr>
        <p:spPr/>
        <p:txBody>
          <a:bodyPr/>
          <a:lstStyle/>
          <a:p>
            <a:fld id="{A39C4E14-1258-4B4A-8E0A-85D7C4BB7E9A}" type="datetime1">
              <a:rPr lang="tr-TR" smtClean="0"/>
              <a:t>01.10.2014</a:t>
            </a:fld>
            <a:endParaRPr lang="tr-TR"/>
          </a:p>
        </p:txBody>
      </p:sp>
      <p:sp>
        <p:nvSpPr>
          <p:cNvPr id="9" name="Altbilgi Yer Tutucusu 8"/>
          <p:cNvSpPr>
            <a:spLocks noGrp="1"/>
          </p:cNvSpPr>
          <p:nvPr>
            <p:ph type="ftr" sz="quarter" idx="11"/>
          </p:nvPr>
        </p:nvSpPr>
        <p:spPr/>
        <p:txBody>
          <a:bodyPr/>
          <a:lstStyle/>
          <a:p>
            <a:r>
              <a:rPr lang="tr-TR" smtClean="0"/>
              <a:t>www.egitimzirvesi.com</a:t>
            </a:r>
            <a:endParaRPr lang="tr-TR"/>
          </a:p>
        </p:txBody>
      </p:sp>
      <p:sp>
        <p:nvSpPr>
          <p:cNvPr id="10" name="Slayt Numarası Yer Tutucusu 9"/>
          <p:cNvSpPr>
            <a:spLocks noGrp="1"/>
          </p:cNvSpPr>
          <p:nvPr>
            <p:ph type="sldNum" sz="quarter" idx="12"/>
          </p:nvPr>
        </p:nvSpPr>
        <p:spPr/>
        <p:txBody>
          <a:bodyPr/>
          <a:lstStyle/>
          <a:p>
            <a:fld id="{59145A08-3371-4DF7-948B-4D8C44A9EAD9}" type="slidenum">
              <a:rPr lang="tr-TR" smtClean="0"/>
              <a:t>6</a:t>
            </a:fld>
            <a:endParaRPr lang="tr-TR"/>
          </a:p>
        </p:txBody>
      </p:sp>
      <p:pic>
        <p:nvPicPr>
          <p:cNvPr id="2" name="Resim 1"/>
          <p:cNvPicPr>
            <a:picLocks noChangeAspect="1"/>
          </p:cNvPicPr>
          <p:nvPr/>
        </p:nvPicPr>
        <p:blipFill rotWithShape="1">
          <a:blip r:embed="rId3"/>
          <a:srcRect b="6478"/>
          <a:stretch/>
        </p:blipFill>
        <p:spPr>
          <a:xfrm>
            <a:off x="728698" y="1851585"/>
            <a:ext cx="3233702" cy="2802757"/>
          </a:xfrm>
          <a:prstGeom prst="rect">
            <a:avLst/>
          </a:prstGeom>
        </p:spPr>
      </p:pic>
    </p:spTree>
    <p:extLst>
      <p:ext uri="{BB962C8B-B14F-4D97-AF65-F5344CB8AC3E}">
        <p14:creationId xmlns:p14="http://schemas.microsoft.com/office/powerpoint/2010/main" val="2930887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İŞLERİMİ ZAMANINDA YAPARIM.</a:t>
            </a:r>
          </a:p>
        </p:txBody>
      </p:sp>
      <p:sp>
        <p:nvSpPr>
          <p:cNvPr id="3" name="İçerik Yer Tutucusu 2"/>
          <p:cNvSpPr>
            <a:spLocks noGrp="1"/>
          </p:cNvSpPr>
          <p:nvPr>
            <p:ph idx="1"/>
          </p:nvPr>
        </p:nvSpPr>
        <p:spPr/>
        <p:txBody>
          <a:bodyPr>
            <a:normAutofit/>
          </a:bodyPr>
          <a:lstStyle/>
          <a:p>
            <a:pPr marL="0" indent="0" algn="ctr">
              <a:buNone/>
            </a:pPr>
            <a:r>
              <a:rPr lang="tr-TR" sz="2800" dirty="0"/>
              <a:t>Gün boyunca birçok iş yaparız. Yaptığımız bu işleri zamanında yapmalıyız. Atalarımız bugünün işini yarına bırakma demişlerdir. Eğer zamanında yapmazsak ileride birçok problem yaşayabiliriz. İşlerimizi zamanında yaparsak hiç sıkıntı çekmeyiz. Ödevlerimizi yapmadan oyun oynamak doğru bir davranış değildir. </a:t>
            </a:r>
          </a:p>
        </p:txBody>
      </p:sp>
      <p:pic>
        <p:nvPicPr>
          <p:cNvPr id="4" name="Resim 3"/>
          <p:cNvPicPr>
            <a:picLocks noChangeAspect="1"/>
          </p:cNvPicPr>
          <p:nvPr/>
        </p:nvPicPr>
        <p:blipFill>
          <a:blip r:embed="rId2"/>
          <a:stretch>
            <a:fillRect/>
          </a:stretch>
        </p:blipFill>
        <p:spPr>
          <a:xfrm>
            <a:off x="140406" y="1905000"/>
            <a:ext cx="2743438" cy="2743438"/>
          </a:xfrm>
          <a:prstGeom prst="rect">
            <a:avLst/>
          </a:prstGeom>
        </p:spPr>
      </p:pic>
      <p:sp>
        <p:nvSpPr>
          <p:cNvPr id="5" name="Veri Yer Tutucusu 4"/>
          <p:cNvSpPr>
            <a:spLocks noGrp="1"/>
          </p:cNvSpPr>
          <p:nvPr>
            <p:ph type="dt" sz="half" idx="10"/>
          </p:nvPr>
        </p:nvSpPr>
        <p:spPr/>
        <p:txBody>
          <a:bodyPr/>
          <a:lstStyle/>
          <a:p>
            <a:fld id="{48059F06-118B-4B20-AA12-C80914B4B3D1}"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7</a:t>
            </a:fld>
            <a:endParaRPr lang="tr-TR"/>
          </a:p>
        </p:txBody>
      </p:sp>
    </p:spTree>
    <p:extLst>
      <p:ext uri="{BB962C8B-B14F-4D97-AF65-F5344CB8AC3E}">
        <p14:creationId xmlns:p14="http://schemas.microsoft.com/office/powerpoint/2010/main" val="13174593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ATATÜRK VE OKUL</a:t>
            </a:r>
            <a:endParaRPr lang="tr-TR" dirty="0"/>
          </a:p>
        </p:txBody>
      </p:sp>
      <p:pic>
        <p:nvPicPr>
          <p:cNvPr id="4" name="Resim 3"/>
          <p:cNvPicPr>
            <a:picLocks noChangeAspect="1"/>
          </p:cNvPicPr>
          <p:nvPr/>
        </p:nvPicPr>
        <p:blipFill>
          <a:blip r:embed="rId2"/>
          <a:stretch>
            <a:fillRect/>
          </a:stretch>
        </p:blipFill>
        <p:spPr>
          <a:xfrm>
            <a:off x="627432" y="2304240"/>
            <a:ext cx="1707801" cy="2074431"/>
          </a:xfrm>
          <a:prstGeom prst="rect">
            <a:avLst/>
          </a:prstGeom>
        </p:spPr>
      </p:pic>
      <p:sp>
        <p:nvSpPr>
          <p:cNvPr id="5" name="Rectangle 3"/>
          <p:cNvSpPr>
            <a:spLocks noGrp="1" noRot="1" noChangeArrowheads="1"/>
          </p:cNvSpPr>
          <p:nvPr>
            <p:ph idx="1"/>
          </p:nvPr>
        </p:nvSpPr>
        <p:spPr>
          <a:xfrm>
            <a:off x="2696089" y="2002971"/>
            <a:ext cx="8915400" cy="3777622"/>
          </a:xfrm>
        </p:spPr>
        <p:txBody>
          <a:bodyPr>
            <a:normAutofit/>
          </a:bodyPr>
          <a:lstStyle/>
          <a:p>
            <a:pPr eaLnBrk="1" hangingPunct="1">
              <a:defRPr/>
            </a:pPr>
            <a:r>
              <a:rPr lang="tr-TR" sz="2400" dirty="0" smtClean="0"/>
              <a:t>Atatürk; çocukları ülkenin geleceği olarak görmüştür.</a:t>
            </a:r>
          </a:p>
          <a:p>
            <a:pPr eaLnBrk="1" hangingPunct="1">
              <a:defRPr/>
            </a:pPr>
            <a:r>
              <a:rPr lang="tr-TR" sz="2400" dirty="0" smtClean="0"/>
              <a:t>Çocukların yetişmesinde anne, baba ve büyüklerin de önemini bilerek, kadın erkek ayrımı gözetmeksizin okuma-yazma seferberliğini başlatmıştır. Eğitime büyük önem vermiştir.</a:t>
            </a:r>
          </a:p>
          <a:p>
            <a:pPr eaLnBrk="1" hangingPunct="1">
              <a:defRPr/>
            </a:pPr>
            <a:r>
              <a:rPr lang="tr-TR" sz="2400" dirty="0" smtClean="0"/>
              <a:t> </a:t>
            </a:r>
            <a:r>
              <a:rPr lang="tr-TR" sz="2400" dirty="0" smtClean="0"/>
              <a:t>Atatürk planlı ve disiplinli bir liderdir.</a:t>
            </a:r>
          </a:p>
          <a:p>
            <a:pPr eaLnBrk="1" hangingPunct="1">
              <a:defRPr/>
            </a:pPr>
            <a:r>
              <a:rPr lang="tr-TR" sz="2400" dirty="0" smtClean="0"/>
              <a:t>Aldığı kararlara mutlaka uyardı.</a:t>
            </a:r>
            <a:endParaRPr lang="tr-TR" sz="2400" dirty="0" smtClean="0"/>
          </a:p>
        </p:txBody>
      </p:sp>
      <p:sp>
        <p:nvSpPr>
          <p:cNvPr id="6" name="Veri Yer Tutucusu 5"/>
          <p:cNvSpPr>
            <a:spLocks noGrp="1"/>
          </p:cNvSpPr>
          <p:nvPr>
            <p:ph type="dt" sz="half" idx="10"/>
          </p:nvPr>
        </p:nvSpPr>
        <p:spPr/>
        <p:txBody>
          <a:bodyPr/>
          <a:lstStyle/>
          <a:p>
            <a:fld id="{C76EE1A1-ABC6-4E6F-B0F6-7943E8B9E154}" type="datetime1">
              <a:rPr lang="tr-TR" smtClean="0"/>
              <a:t>01.10.2014</a:t>
            </a:fld>
            <a:endParaRPr lang="tr-TR"/>
          </a:p>
        </p:txBody>
      </p:sp>
      <p:sp>
        <p:nvSpPr>
          <p:cNvPr id="7" name="Altbilgi Yer Tutucusu 6"/>
          <p:cNvSpPr>
            <a:spLocks noGrp="1"/>
          </p:cNvSpPr>
          <p:nvPr>
            <p:ph type="ftr" sz="quarter" idx="11"/>
          </p:nvPr>
        </p:nvSpPr>
        <p:spPr/>
        <p:txBody>
          <a:bodyPr/>
          <a:lstStyle/>
          <a:p>
            <a:r>
              <a:rPr lang="tr-TR" smtClean="0"/>
              <a:t>www.egitimzirvesi.com</a:t>
            </a:r>
            <a:endParaRPr lang="tr-TR"/>
          </a:p>
        </p:txBody>
      </p:sp>
      <p:sp>
        <p:nvSpPr>
          <p:cNvPr id="8" name="Slayt Numarası Yer Tutucusu 7"/>
          <p:cNvSpPr>
            <a:spLocks noGrp="1"/>
          </p:cNvSpPr>
          <p:nvPr>
            <p:ph type="sldNum" sz="quarter" idx="12"/>
          </p:nvPr>
        </p:nvSpPr>
        <p:spPr/>
        <p:txBody>
          <a:bodyPr/>
          <a:lstStyle/>
          <a:p>
            <a:fld id="{59145A08-3371-4DF7-948B-4D8C44A9EAD9}" type="slidenum">
              <a:rPr lang="tr-TR" smtClean="0"/>
              <a:t>8</a:t>
            </a:fld>
            <a:endParaRPr lang="tr-TR"/>
          </a:p>
        </p:txBody>
      </p:sp>
    </p:spTree>
    <p:extLst>
      <p:ext uri="{BB962C8B-B14F-4D97-AF65-F5344CB8AC3E}">
        <p14:creationId xmlns:p14="http://schemas.microsoft.com/office/powerpoint/2010/main" val="66293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pt-BR" dirty="0" smtClean="0"/>
              <a:t>UNUTTU</a:t>
            </a:r>
            <a:r>
              <a:rPr lang="tr-TR" dirty="0" smtClean="0"/>
              <a:t>Ğ</a:t>
            </a:r>
            <a:r>
              <a:rPr lang="pt-BR" dirty="0" smtClean="0"/>
              <a:t>UM B</a:t>
            </a:r>
            <a:r>
              <a:rPr lang="tr-TR" dirty="0" smtClean="0"/>
              <a:t>İ</a:t>
            </a:r>
            <a:r>
              <a:rPr lang="pt-BR" dirty="0" smtClean="0"/>
              <a:t>R </a:t>
            </a:r>
            <a:r>
              <a:rPr lang="tr-TR" dirty="0" smtClean="0"/>
              <a:t>Ş</a:t>
            </a:r>
            <a:r>
              <a:rPr lang="pt-BR" dirty="0" smtClean="0"/>
              <a:t>EY </a:t>
            </a:r>
            <a:r>
              <a:rPr lang="pt-BR" dirty="0"/>
              <a:t>VAR MI?</a:t>
            </a:r>
            <a:endParaRPr lang="tr-TR" dirty="0"/>
          </a:p>
        </p:txBody>
      </p:sp>
      <p:sp>
        <p:nvSpPr>
          <p:cNvPr id="3" name="İçerik Yer Tutucusu 2"/>
          <p:cNvSpPr>
            <a:spLocks noGrp="1"/>
          </p:cNvSpPr>
          <p:nvPr>
            <p:ph idx="1"/>
          </p:nvPr>
        </p:nvSpPr>
        <p:spPr>
          <a:xfrm>
            <a:off x="5640779" y="1905000"/>
            <a:ext cx="6412675" cy="3777622"/>
          </a:xfrm>
        </p:spPr>
        <p:txBody>
          <a:bodyPr>
            <a:noAutofit/>
          </a:bodyPr>
          <a:lstStyle/>
          <a:p>
            <a:r>
              <a:rPr lang="tr-TR" sz="1600" dirty="0"/>
              <a:t>Planlı olmak her zaman iyidir</a:t>
            </a:r>
            <a:r>
              <a:rPr lang="tr-TR" sz="1600" dirty="0" smtClean="0"/>
              <a:t>. Bizim </a:t>
            </a:r>
            <a:r>
              <a:rPr lang="tr-TR" sz="1600" dirty="0"/>
              <a:t>daha başarılı ve düzenli olmamızı sağlar</a:t>
            </a:r>
            <a:r>
              <a:rPr lang="tr-TR" sz="1600" dirty="0" smtClean="0"/>
              <a:t>. Geçmişi </a:t>
            </a:r>
            <a:r>
              <a:rPr lang="tr-TR" sz="1600" dirty="0"/>
              <a:t>başarıyla dolu insanlar hep planlı çalışmışlardır.</a:t>
            </a:r>
          </a:p>
          <a:p>
            <a:r>
              <a:rPr lang="tr-TR" sz="1600" dirty="0"/>
              <a:t>    Bizlerde planlı olmalıyız</a:t>
            </a:r>
            <a:r>
              <a:rPr lang="tr-TR" sz="1600" dirty="0" smtClean="0"/>
              <a:t>. Okula </a:t>
            </a:r>
            <a:r>
              <a:rPr lang="tr-TR" sz="1600" dirty="0"/>
              <a:t>eksik araç gereçle gitmemeliyiz</a:t>
            </a:r>
            <a:r>
              <a:rPr lang="tr-TR" sz="1600" dirty="0" smtClean="0"/>
              <a:t>. Bunun </a:t>
            </a:r>
            <a:r>
              <a:rPr lang="tr-TR" sz="1600" dirty="0"/>
              <a:t>için okul çantamızı günlük ders programına göre hazırlamalıyız</a:t>
            </a:r>
            <a:r>
              <a:rPr lang="tr-TR" sz="1600" dirty="0" smtClean="0"/>
              <a:t>. Çantamızı </a:t>
            </a:r>
            <a:r>
              <a:rPr lang="tr-TR" sz="1600" dirty="0"/>
              <a:t>ödevlerimizi yaptıktan sonra düzenlemeliyiz</a:t>
            </a:r>
            <a:r>
              <a:rPr lang="tr-TR" sz="1600" dirty="0" smtClean="0"/>
              <a:t>. Yatmadan </a:t>
            </a:r>
            <a:r>
              <a:rPr lang="tr-TR" sz="1600" dirty="0"/>
              <a:t>önce tekrar kontrol etmeliyiz.</a:t>
            </a:r>
          </a:p>
          <a:p>
            <a:r>
              <a:rPr lang="tr-TR" sz="1600" dirty="0"/>
              <a:t>     Ders programına göre kitap ve defterleri çantamıza koymalıyız</a:t>
            </a:r>
            <a:r>
              <a:rPr lang="tr-TR" sz="1600" dirty="0" smtClean="0"/>
              <a:t>. Yoksa </a:t>
            </a:r>
            <a:r>
              <a:rPr lang="tr-TR" sz="1600" dirty="0"/>
              <a:t>derslerde sıkıntı yaşarız.</a:t>
            </a:r>
          </a:p>
          <a:p>
            <a:r>
              <a:rPr lang="tr-TR" sz="1600" dirty="0"/>
              <a:t>    Bütün kitap ve defterleri çantamızda taşımamalıyız. Ağır çanta taşımak bizi çok yorar</a:t>
            </a:r>
            <a:r>
              <a:rPr lang="tr-TR" sz="1600" dirty="0" smtClean="0"/>
              <a:t>. Ayrıca </a:t>
            </a:r>
            <a:r>
              <a:rPr lang="tr-TR" sz="1600" dirty="0"/>
              <a:t>iskeletimize zarar verir ve büyüyünce kambur oluruz. </a:t>
            </a:r>
          </a:p>
          <a:p>
            <a:endParaRPr lang="tr-TR" sz="1600" dirty="0"/>
          </a:p>
        </p:txBody>
      </p:sp>
      <p:pic>
        <p:nvPicPr>
          <p:cNvPr id="4" name="Resim 3"/>
          <p:cNvPicPr>
            <a:picLocks noChangeAspect="1"/>
          </p:cNvPicPr>
          <p:nvPr/>
        </p:nvPicPr>
        <p:blipFill>
          <a:blip r:embed="rId2"/>
          <a:stretch>
            <a:fillRect/>
          </a:stretch>
        </p:blipFill>
        <p:spPr>
          <a:xfrm>
            <a:off x="992192" y="1905000"/>
            <a:ext cx="4422976" cy="2987634"/>
          </a:xfrm>
          <a:prstGeom prst="rect">
            <a:avLst/>
          </a:prstGeom>
        </p:spPr>
      </p:pic>
      <p:sp>
        <p:nvSpPr>
          <p:cNvPr id="5" name="Veri Yer Tutucusu 4"/>
          <p:cNvSpPr>
            <a:spLocks noGrp="1"/>
          </p:cNvSpPr>
          <p:nvPr>
            <p:ph type="dt" sz="half" idx="10"/>
          </p:nvPr>
        </p:nvSpPr>
        <p:spPr/>
        <p:txBody>
          <a:bodyPr/>
          <a:lstStyle/>
          <a:p>
            <a:fld id="{BD95427D-FF39-43F1-8E72-CA05BBDF98A7}" type="datetime1">
              <a:rPr lang="tr-TR" smtClean="0"/>
              <a:t>01.10.2014</a:t>
            </a:fld>
            <a:endParaRPr lang="tr-TR"/>
          </a:p>
        </p:txBody>
      </p:sp>
      <p:sp>
        <p:nvSpPr>
          <p:cNvPr id="6" name="Altbilgi Yer Tutucusu 5"/>
          <p:cNvSpPr>
            <a:spLocks noGrp="1"/>
          </p:cNvSpPr>
          <p:nvPr>
            <p:ph type="ftr" sz="quarter" idx="11"/>
          </p:nvPr>
        </p:nvSpPr>
        <p:spPr/>
        <p:txBody>
          <a:bodyPr/>
          <a:lstStyle/>
          <a:p>
            <a:r>
              <a:rPr lang="tr-TR" smtClean="0"/>
              <a:t>www.egitimzirvesi.com</a:t>
            </a:r>
            <a:endParaRPr lang="tr-TR"/>
          </a:p>
        </p:txBody>
      </p:sp>
      <p:sp>
        <p:nvSpPr>
          <p:cNvPr id="7" name="Slayt Numarası Yer Tutucusu 6"/>
          <p:cNvSpPr>
            <a:spLocks noGrp="1"/>
          </p:cNvSpPr>
          <p:nvPr>
            <p:ph type="sldNum" sz="quarter" idx="12"/>
          </p:nvPr>
        </p:nvSpPr>
        <p:spPr/>
        <p:txBody>
          <a:bodyPr/>
          <a:lstStyle/>
          <a:p>
            <a:fld id="{59145A08-3371-4DF7-948B-4D8C44A9EAD9}" type="slidenum">
              <a:rPr lang="tr-TR" smtClean="0"/>
              <a:t>9</a:t>
            </a:fld>
            <a:endParaRPr lang="tr-TR"/>
          </a:p>
        </p:txBody>
      </p:sp>
    </p:spTree>
    <p:extLst>
      <p:ext uri="{BB962C8B-B14F-4D97-AF65-F5344CB8AC3E}">
        <p14:creationId xmlns:p14="http://schemas.microsoft.com/office/powerpoint/2010/main" val="538238159"/>
      </p:ext>
    </p:extLst>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79</TotalTime>
  <Words>1040</Words>
  <Application>Microsoft Office PowerPoint</Application>
  <PresentationFormat>Geniş ekran</PresentationFormat>
  <Paragraphs>177</Paragraphs>
  <Slides>20</Slides>
  <Notes>1</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20</vt:i4>
      </vt:variant>
    </vt:vector>
  </HeadingPairs>
  <TitlesOfParts>
    <vt:vector size="27" baseType="lpstr">
      <vt:lpstr>Arial</vt:lpstr>
      <vt:lpstr>Calibri</vt:lpstr>
      <vt:lpstr>Century Gothic</vt:lpstr>
      <vt:lpstr>Verdana</vt:lpstr>
      <vt:lpstr>Wingdings</vt:lpstr>
      <vt:lpstr>Wingdings 3</vt:lpstr>
      <vt:lpstr>Duman</vt:lpstr>
      <vt:lpstr>OKUL HEYECANIM</vt:lpstr>
      <vt:lpstr>ÖĞRENECEĞİMİZ KAVRAMLAR </vt:lpstr>
      <vt:lpstr>İLKÖĞRETİM HAFTASI</vt:lpstr>
      <vt:lpstr>PowerPoint Sunusu</vt:lpstr>
      <vt:lpstr>OKULA HAZIRIM</vt:lpstr>
      <vt:lpstr>PowerPoint Sunusu</vt:lpstr>
      <vt:lpstr>İŞLERİMİ ZAMANINDA YAPARIM.</vt:lpstr>
      <vt:lpstr>ATATÜRK VE OKUL</vt:lpstr>
      <vt:lpstr>UNUTTUĞUM BİR ŞEY VAR MI?</vt:lpstr>
      <vt:lpstr>BAKIMLI OLMAK İÇİN</vt:lpstr>
      <vt:lpstr>NEREDESİN?</vt:lpstr>
      <vt:lpstr>KURALLAR BİZİM İÇİN</vt:lpstr>
      <vt:lpstr>KURAL NEDİR?</vt:lpstr>
      <vt:lpstr>OKULDA UYULMASI GEREKEN KURALLAR </vt:lpstr>
      <vt:lpstr> SINIFTA UYULMASI GEREKEN KURALLAR </vt:lpstr>
      <vt:lpstr>SEÇİM VAR!</vt:lpstr>
      <vt:lpstr>PowerPoint Sunusu</vt:lpstr>
      <vt:lpstr>GAZETEMİZ</vt:lpstr>
      <vt:lpstr>BAYRAĞIMIZ VE İSTİKLÂL MARŞI’MIZ</vt:lpstr>
      <vt:lpstr>DENGELİ VE DÜZENLİ BESLENELİM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OKUL HEYECANIM</dc:title>
  <dc:creator>yasar tasdogen</dc:creator>
  <cp:lastModifiedBy>yasar tasdogen</cp:lastModifiedBy>
  <cp:revision>13</cp:revision>
  <dcterms:created xsi:type="dcterms:W3CDTF">2014-10-01T11:38:25Z</dcterms:created>
  <dcterms:modified xsi:type="dcterms:W3CDTF">2014-10-01T12:58:30Z</dcterms:modified>
</cp:coreProperties>
</file>