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5" r:id="rId1"/>
  </p:sldMasterIdLst>
  <p:notesMasterIdLst>
    <p:notesMasterId r:id="rId40"/>
  </p:notesMasterIdLst>
  <p:sldIdLst>
    <p:sldId id="256" r:id="rId2"/>
    <p:sldId id="257" r:id="rId3"/>
    <p:sldId id="258" r:id="rId4"/>
    <p:sldId id="274" r:id="rId5"/>
    <p:sldId id="259" r:id="rId6"/>
    <p:sldId id="275" r:id="rId7"/>
    <p:sldId id="283" r:id="rId8"/>
    <p:sldId id="260" r:id="rId9"/>
    <p:sldId id="276" r:id="rId10"/>
    <p:sldId id="277" r:id="rId11"/>
    <p:sldId id="278" r:id="rId12"/>
    <p:sldId id="279" r:id="rId13"/>
    <p:sldId id="280" r:id="rId14"/>
    <p:sldId id="281" r:id="rId15"/>
    <p:sldId id="282" r:id="rId16"/>
    <p:sldId id="262" r:id="rId17"/>
    <p:sldId id="263" r:id="rId18"/>
    <p:sldId id="284" r:id="rId19"/>
    <p:sldId id="285" r:id="rId20"/>
    <p:sldId id="286" r:id="rId21"/>
    <p:sldId id="265" r:id="rId22"/>
    <p:sldId id="264" r:id="rId23"/>
    <p:sldId id="288" r:id="rId24"/>
    <p:sldId id="289" r:id="rId25"/>
    <p:sldId id="287" r:id="rId26"/>
    <p:sldId id="266" r:id="rId27"/>
    <p:sldId id="267" r:id="rId28"/>
    <p:sldId id="268" r:id="rId29"/>
    <p:sldId id="269" r:id="rId30"/>
    <p:sldId id="270" r:id="rId31"/>
    <p:sldId id="292" r:id="rId32"/>
    <p:sldId id="294" r:id="rId33"/>
    <p:sldId id="271" r:id="rId34"/>
    <p:sldId id="273" r:id="rId35"/>
    <p:sldId id="290" r:id="rId36"/>
    <p:sldId id="291" r:id="rId37"/>
    <p:sldId id="293" r:id="rId38"/>
    <p:sldId id="295"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1C6BBD-435A-4C41-AB35-4AED786EC6A8}" type="datetimeFigureOut">
              <a:rPr lang="tr-TR" smtClean="0"/>
              <a:t>21.09.2024</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CD3665-8DC2-4EC3-B4AB-402707C7931E}" type="slidenum">
              <a:rPr lang="tr-TR" smtClean="0"/>
              <a:t>‹#›</a:t>
            </a:fld>
            <a:endParaRPr lang="tr-TR"/>
          </a:p>
        </p:txBody>
      </p:sp>
    </p:spTree>
    <p:extLst>
      <p:ext uri="{BB962C8B-B14F-4D97-AF65-F5344CB8AC3E}">
        <p14:creationId xmlns:p14="http://schemas.microsoft.com/office/powerpoint/2010/main" val="1431105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tr-TR"/>
              <a:t>Asıl başlık stilini düzenlemek için tıklayın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EC52032E-A4E1-4EE7-AC64-82F0E3925013}" type="datetime1">
              <a:rPr lang="en-US" smtClean="0"/>
              <a:t>9/21/2024</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r>
              <a:rPr lang="en-US"/>
              <a:t>www.egitimzirvesi.com</a:t>
            </a:r>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02111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1D09A4E5-382D-4D30-BA77-18C50AFF679C}" type="datetime1">
              <a:rPr lang="en-US" smtClean="0"/>
              <a:t>9/21/2024</a:t>
            </a:fld>
            <a:endParaRPr lang="en-US" dirty="0"/>
          </a:p>
        </p:txBody>
      </p:sp>
      <p:sp>
        <p:nvSpPr>
          <p:cNvPr id="6" name="Footer Placeholder 5"/>
          <p:cNvSpPr>
            <a:spLocks noGrp="1"/>
          </p:cNvSpPr>
          <p:nvPr>
            <p:ph type="ftr" sz="quarter" idx="11"/>
          </p:nvPr>
        </p:nvSpPr>
        <p:spPr/>
        <p:txBody>
          <a:bodyPr/>
          <a:lstStyle/>
          <a:p>
            <a:r>
              <a:rPr lang="en-US"/>
              <a:t>www.egitimzirvesi.com</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02490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C23D2CCB-C94D-40D8-A9D8-685A0F8F6863}" type="datetime1">
              <a:rPr lang="en-US" smtClean="0"/>
              <a:t>9/21/2024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r>
              <a:rPr lang="en-US"/>
              <a:t>www.egitimzirvesi.com</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88911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tr-TR"/>
              <a:t>Asıl başlık stilini düzenlemek için tıklayın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3BB5996-C888-49E0-82E4-BB8ADFC6C174}" type="datetime1">
              <a:rPr lang="en-US" smtClean="0"/>
              <a:t>9/21/2024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r>
              <a:rPr lang="en-US"/>
              <a:t>www.egitimzirvesi.com</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68975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F0BCC75E-0482-484B-863D-395D1CBA01CB}" type="datetime1">
              <a:rPr lang="en-US" smtClean="0"/>
              <a:t>9/21/2024</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r>
              <a:rPr lang="en-US"/>
              <a:t>www.egitimzirvesi.com</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50009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tr-TR"/>
              <a:t>Asıl başlık stilini düzenlemek için tıklayın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0F8B630A-F5B3-45A2-8DC0-886CCB358FEF}" type="datetime1">
              <a:rPr lang="en-US" smtClean="0"/>
              <a:t>9/21/2024</a:t>
            </a:fld>
            <a:endParaRPr lang="en-US" dirty="0"/>
          </a:p>
        </p:txBody>
      </p:sp>
      <p:sp>
        <p:nvSpPr>
          <p:cNvPr id="4" name="Footer Placeholder 3"/>
          <p:cNvSpPr>
            <a:spLocks noGrp="1"/>
          </p:cNvSpPr>
          <p:nvPr>
            <p:ph type="ftr" sz="quarter" idx="11"/>
          </p:nvPr>
        </p:nvSpPr>
        <p:spPr/>
        <p:txBody>
          <a:bodyPr/>
          <a:lstStyle/>
          <a:p>
            <a:r>
              <a:rPr lang="en-US"/>
              <a:t>www.egitimzirvesi.com</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6986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tr-TR"/>
              <a:t>Asıl başlık stilini düzenlemek için tıklayın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EA9508FB-9818-489E-BB6E-79A4B299B5EF}" type="datetime1">
              <a:rPr lang="en-US" smtClean="0"/>
              <a:t>9/21/2024</a:t>
            </a:fld>
            <a:endParaRPr lang="en-US" dirty="0"/>
          </a:p>
        </p:txBody>
      </p:sp>
      <p:sp>
        <p:nvSpPr>
          <p:cNvPr id="4" name="Footer Placeholder 3"/>
          <p:cNvSpPr>
            <a:spLocks noGrp="1"/>
          </p:cNvSpPr>
          <p:nvPr>
            <p:ph type="ftr" sz="quarter" idx="11"/>
          </p:nvPr>
        </p:nvSpPr>
        <p:spPr/>
        <p:txBody>
          <a:bodyPr/>
          <a:lstStyle/>
          <a:p>
            <a:r>
              <a:rPr lang="en-US"/>
              <a:t>www.egitimzirvesi.com</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627919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E85E537-DF94-4CE2-9386-9C4C9B9F673A}" type="datetime1">
              <a:rPr lang="en-US" smtClean="0"/>
              <a:t>9/21/2024</a:t>
            </a:fld>
            <a:endParaRPr lang="en-US" dirty="0"/>
          </a:p>
        </p:txBody>
      </p:sp>
      <p:sp>
        <p:nvSpPr>
          <p:cNvPr id="5" name="Footer Placeholder 4"/>
          <p:cNvSpPr>
            <a:spLocks noGrp="1"/>
          </p:cNvSpPr>
          <p:nvPr>
            <p:ph type="ftr" sz="quarter" idx="11"/>
          </p:nvPr>
        </p:nvSpPr>
        <p:spPr/>
        <p:txBody>
          <a:bodyPr/>
          <a:lstStyle/>
          <a:p>
            <a:r>
              <a:rPr lang="en-US"/>
              <a:t>www.egitimzirvesi.com</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918591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C8095393-97D8-44D4-92FC-E6E398D4F8C3}" type="datetime1">
              <a:rPr lang="en-US" smtClean="0"/>
              <a:t>9/21/2024</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r>
              <a:rPr lang="en-US"/>
              <a:t>www.egitimzirvesi.com</a:t>
            </a:r>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12174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3D5F731E-0793-43EC-B9E3-3C2CBB694E35}" type="datetime1">
              <a:rPr lang="en-US" smtClean="0"/>
              <a:t>9/21/2024</a:t>
            </a:fld>
            <a:endParaRPr lang="en-US" dirty="0"/>
          </a:p>
        </p:txBody>
      </p:sp>
      <p:sp>
        <p:nvSpPr>
          <p:cNvPr id="5" name="Footer Placeholder 4"/>
          <p:cNvSpPr>
            <a:spLocks noGrp="1"/>
          </p:cNvSpPr>
          <p:nvPr>
            <p:ph type="ftr" sz="quarter" idx="11"/>
          </p:nvPr>
        </p:nvSpPr>
        <p:spPr/>
        <p:txBody>
          <a:bodyPr/>
          <a:lstStyle/>
          <a:p>
            <a:r>
              <a:rPr lang="en-US"/>
              <a:t>www.egitimzirvesi.com</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446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6D4415D1-85C9-4281-9C36-8DAEF8E9CD6F}" type="datetime1">
              <a:rPr lang="en-US" smtClean="0"/>
              <a:t>9/21/2024</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r>
              <a:rPr lang="en-US"/>
              <a:t>www.egitimzirvesi.com</a:t>
            </a:r>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92908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D833FD3B-B0B2-4620-AA7B-B21980CA364A}" type="datetime1">
              <a:rPr lang="en-US" smtClean="0"/>
              <a:t>9/21/2024</a:t>
            </a:fld>
            <a:endParaRPr lang="en-US" dirty="0"/>
          </a:p>
        </p:txBody>
      </p:sp>
      <p:sp>
        <p:nvSpPr>
          <p:cNvPr id="6" name="Footer Placeholder 5"/>
          <p:cNvSpPr>
            <a:spLocks noGrp="1"/>
          </p:cNvSpPr>
          <p:nvPr>
            <p:ph type="ftr" sz="quarter" idx="11"/>
          </p:nvPr>
        </p:nvSpPr>
        <p:spPr/>
        <p:txBody>
          <a:bodyPr/>
          <a:lstStyle/>
          <a:p>
            <a:r>
              <a:rPr lang="en-US"/>
              <a:t>www.egitimzirvesi.com</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36867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85800" y="3132666"/>
            <a:ext cx="5311775" cy="308601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172200" y="3132666"/>
            <a:ext cx="5334000" cy="308601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F47F852F-1622-4AEF-8C02-CABFB67D4C2E}" type="datetime1">
              <a:rPr lang="en-US" smtClean="0"/>
              <a:t>9/21/2024</a:t>
            </a:fld>
            <a:endParaRPr lang="en-US" dirty="0"/>
          </a:p>
        </p:txBody>
      </p:sp>
      <p:sp>
        <p:nvSpPr>
          <p:cNvPr id="8" name="Footer Placeholder 7"/>
          <p:cNvSpPr>
            <a:spLocks noGrp="1"/>
          </p:cNvSpPr>
          <p:nvPr>
            <p:ph type="ftr" sz="quarter" idx="11"/>
          </p:nvPr>
        </p:nvSpPr>
        <p:spPr/>
        <p:txBody>
          <a:bodyPr/>
          <a:lstStyle/>
          <a:p>
            <a:r>
              <a:rPr lang="en-US"/>
              <a:t>www.egitimzirvesi.com</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71649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D1687484-79B1-4DB9-9CE5-24C612DAE5A9}" type="datetime1">
              <a:rPr lang="en-US" smtClean="0"/>
              <a:t>9/21/2024</a:t>
            </a:fld>
            <a:endParaRPr lang="en-US" dirty="0"/>
          </a:p>
        </p:txBody>
      </p:sp>
      <p:sp>
        <p:nvSpPr>
          <p:cNvPr id="4" name="Footer Placeholder 3"/>
          <p:cNvSpPr>
            <a:spLocks noGrp="1"/>
          </p:cNvSpPr>
          <p:nvPr>
            <p:ph type="ftr" sz="quarter" idx="11"/>
          </p:nvPr>
        </p:nvSpPr>
        <p:spPr/>
        <p:txBody>
          <a:bodyPr/>
          <a:lstStyle/>
          <a:p>
            <a:r>
              <a:rPr lang="en-US"/>
              <a:t>www.egitimzirvesi.com</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10821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09B0FD-316F-40E6-8CDD-9E6B77F642EC}" type="datetime1">
              <a:rPr lang="en-US" smtClean="0"/>
              <a:t>9/21/2024</a:t>
            </a:fld>
            <a:endParaRPr lang="en-US" dirty="0"/>
          </a:p>
        </p:txBody>
      </p:sp>
      <p:sp>
        <p:nvSpPr>
          <p:cNvPr id="3" name="Footer Placeholder 2"/>
          <p:cNvSpPr>
            <a:spLocks noGrp="1"/>
          </p:cNvSpPr>
          <p:nvPr>
            <p:ph type="ftr" sz="quarter" idx="11"/>
          </p:nvPr>
        </p:nvSpPr>
        <p:spPr/>
        <p:txBody>
          <a:bodyPr/>
          <a:lstStyle/>
          <a:p>
            <a:r>
              <a:rPr lang="en-US"/>
              <a:t>www.egitimzirvesi.com</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31565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tr-TR"/>
              <a:t>Asıl başlık stilini düzenlemek için tıklayın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09724725-0E70-4BD0-9151-3848DA380F9C}" type="datetime1">
              <a:rPr lang="en-US" smtClean="0"/>
              <a:t>9/21/2024</a:t>
            </a:fld>
            <a:endParaRPr lang="en-US" dirty="0"/>
          </a:p>
        </p:txBody>
      </p:sp>
      <p:sp>
        <p:nvSpPr>
          <p:cNvPr id="6" name="Footer Placeholder 5"/>
          <p:cNvSpPr>
            <a:spLocks noGrp="1"/>
          </p:cNvSpPr>
          <p:nvPr>
            <p:ph type="ftr" sz="quarter" idx="11"/>
          </p:nvPr>
        </p:nvSpPr>
        <p:spPr/>
        <p:txBody>
          <a:bodyPr/>
          <a:lstStyle/>
          <a:p>
            <a:r>
              <a:rPr lang="en-US"/>
              <a:t>www.egitimzirvesi.com</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85575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29DEA48E-E9D0-40C8-95F0-FB40D947852B}" type="datetime1">
              <a:rPr lang="en-US" smtClean="0"/>
              <a:t>9/21/2024</a:t>
            </a:fld>
            <a:endParaRPr lang="en-US" dirty="0"/>
          </a:p>
        </p:txBody>
      </p:sp>
      <p:sp>
        <p:nvSpPr>
          <p:cNvPr id="6" name="Footer Placeholder 5"/>
          <p:cNvSpPr>
            <a:spLocks noGrp="1"/>
          </p:cNvSpPr>
          <p:nvPr>
            <p:ph type="ftr" sz="quarter" idx="11"/>
          </p:nvPr>
        </p:nvSpPr>
        <p:spPr/>
        <p:txBody>
          <a:bodyPr/>
          <a:lstStyle/>
          <a:p>
            <a:r>
              <a:rPr lang="en-US"/>
              <a:t>www.egitimzirvesi.com</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36819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905D4BB-94A1-4B8D-B94B-FD4D98B17235}" type="datetime1">
              <a:rPr lang="en-US" smtClean="0"/>
              <a:t>9/21/2024</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a:t>www.egitimzirvesi.com</a:t>
            </a:r>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3759914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hf hdr="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1.&#220;N&#304;TE%20GEZEGEN&#304;M&#304;Z&#304;%20TANIYALIM/Gezegenimizi%20Tan&#305;yal&#305;m%20TUDEM.pdf"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C143BCE-2A35-E5C5-F7DE-7744DBDAFF5B}"/>
              </a:ext>
            </a:extLst>
          </p:cNvPr>
          <p:cNvSpPr>
            <a:spLocks noGrp="1"/>
          </p:cNvSpPr>
          <p:nvPr>
            <p:ph type="ctrTitle"/>
          </p:nvPr>
        </p:nvSpPr>
        <p:spPr/>
        <p:txBody>
          <a:bodyPr>
            <a:normAutofit/>
          </a:bodyPr>
          <a:lstStyle/>
          <a:p>
            <a:pPr algn="ctr"/>
            <a:r>
              <a:rPr lang="tr-TR" b="1" cap="none" dirty="0">
                <a:ln w="22225">
                  <a:solidFill>
                    <a:schemeClr val="accent2"/>
                  </a:solidFill>
                  <a:prstDash val="solid"/>
                </a:ln>
                <a:solidFill>
                  <a:schemeClr val="accent2">
                    <a:lumMod val="40000"/>
                    <a:lumOff val="60000"/>
                  </a:schemeClr>
                </a:solidFill>
              </a:rPr>
              <a:t> GEZEGENİMİZİ TANIYALIM</a:t>
            </a:r>
          </a:p>
        </p:txBody>
      </p:sp>
      <p:sp>
        <p:nvSpPr>
          <p:cNvPr id="3" name="Alt Başlık 2">
            <a:extLst>
              <a:ext uri="{FF2B5EF4-FFF2-40B4-BE49-F238E27FC236}">
                <a16:creationId xmlns:a16="http://schemas.microsoft.com/office/drawing/2014/main" id="{3A217CE0-7885-12BD-3E96-CDD63A57409F}"/>
              </a:ext>
            </a:extLst>
          </p:cNvPr>
          <p:cNvSpPr>
            <a:spLocks noGrp="1"/>
          </p:cNvSpPr>
          <p:nvPr>
            <p:ph type="subTitle" idx="1"/>
          </p:nvPr>
        </p:nvSpPr>
        <p:spPr/>
        <p:txBody>
          <a:bodyPr/>
          <a:lstStyle/>
          <a:p>
            <a:r>
              <a:rPr lang="tr-TR" dirty="0"/>
              <a:t>3.SINIF 1.ÜNİTE</a:t>
            </a:r>
          </a:p>
        </p:txBody>
      </p:sp>
    </p:spTree>
    <p:extLst>
      <p:ext uri="{BB962C8B-B14F-4D97-AF65-F5344CB8AC3E}">
        <p14:creationId xmlns:p14="http://schemas.microsoft.com/office/powerpoint/2010/main" val="3256254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C13E229-B6A5-BF2C-A18D-9634695F964F}"/>
              </a:ext>
            </a:extLst>
          </p:cNvPr>
          <p:cNvSpPr>
            <a:spLocks noGrp="1"/>
          </p:cNvSpPr>
          <p:nvPr>
            <p:ph idx="1"/>
          </p:nvPr>
        </p:nvSpPr>
        <p:spPr>
          <a:xfrm>
            <a:off x="6410632" y="2194560"/>
            <a:ext cx="5095568" cy="4024125"/>
          </a:xfrm>
        </p:spPr>
        <p:txBody>
          <a:bodyPr>
            <a:normAutofit/>
          </a:bodyPr>
          <a:lstStyle/>
          <a:p>
            <a:pPr marL="0" indent="0" algn="ctr">
              <a:buNone/>
            </a:pPr>
            <a:r>
              <a:rPr lang="tr-TR" sz="2800" dirty="0"/>
              <a:t>2) ARİSTO: Gökyüzünü gözlemleyerek Dünya’nın küre şeklinde olduğunu savunmuştur. Ay tutulmasını izlerken, Dünya’nın Ay’ın üzerine düşen gölgesinin yuvarlak olduğunu fark etti.</a:t>
            </a:r>
          </a:p>
          <a:p>
            <a:pPr marL="0" indent="0" algn="ctr">
              <a:buNone/>
            </a:pPr>
            <a:endParaRPr lang="tr-TR" sz="2800" dirty="0"/>
          </a:p>
        </p:txBody>
      </p:sp>
      <p:pic>
        <p:nvPicPr>
          <p:cNvPr id="4" name="Resim 3">
            <a:extLst>
              <a:ext uri="{FF2B5EF4-FFF2-40B4-BE49-F238E27FC236}">
                <a16:creationId xmlns:a16="http://schemas.microsoft.com/office/drawing/2014/main" id="{3EBCCEE6-E45A-C1C3-C8ED-A2C310C1CB38}"/>
              </a:ext>
            </a:extLst>
          </p:cNvPr>
          <p:cNvPicPr>
            <a:picLocks noChangeAspect="1"/>
          </p:cNvPicPr>
          <p:nvPr/>
        </p:nvPicPr>
        <p:blipFill>
          <a:blip r:embed="rId2"/>
          <a:stretch>
            <a:fillRect/>
          </a:stretch>
        </p:blipFill>
        <p:spPr>
          <a:xfrm>
            <a:off x="1633385" y="2194559"/>
            <a:ext cx="3872465" cy="3478653"/>
          </a:xfrm>
          <a:prstGeom prst="rect">
            <a:avLst/>
          </a:prstGeom>
        </p:spPr>
      </p:pic>
      <p:sp>
        <p:nvSpPr>
          <p:cNvPr id="2" name="Veri Yer Tutucusu 1">
            <a:extLst>
              <a:ext uri="{FF2B5EF4-FFF2-40B4-BE49-F238E27FC236}">
                <a16:creationId xmlns:a16="http://schemas.microsoft.com/office/drawing/2014/main" id="{A6ECF542-1C8F-E5EF-A817-A824B3422F21}"/>
              </a:ext>
            </a:extLst>
          </p:cNvPr>
          <p:cNvSpPr>
            <a:spLocks noGrp="1"/>
          </p:cNvSpPr>
          <p:nvPr>
            <p:ph type="dt" sz="half" idx="10"/>
          </p:nvPr>
        </p:nvSpPr>
        <p:spPr/>
        <p:txBody>
          <a:bodyPr/>
          <a:lstStyle/>
          <a:p>
            <a:fld id="{C2B2ADFC-0E4A-41BC-9EB4-E78A6B9F45AE}" type="datetime1">
              <a:rPr lang="en-US" smtClean="0"/>
              <a:t>9/21/2024</a:t>
            </a:fld>
            <a:endParaRPr lang="en-US" dirty="0"/>
          </a:p>
        </p:txBody>
      </p:sp>
      <p:sp>
        <p:nvSpPr>
          <p:cNvPr id="5" name="Alt Bilgi Yer Tutucusu 4">
            <a:extLst>
              <a:ext uri="{FF2B5EF4-FFF2-40B4-BE49-F238E27FC236}">
                <a16:creationId xmlns:a16="http://schemas.microsoft.com/office/drawing/2014/main" id="{380DC9E2-02DA-26DA-C46A-A348901F619C}"/>
              </a:ext>
            </a:extLst>
          </p:cNvPr>
          <p:cNvSpPr>
            <a:spLocks noGrp="1"/>
          </p:cNvSpPr>
          <p:nvPr>
            <p:ph type="ftr" sz="quarter" idx="11"/>
          </p:nvPr>
        </p:nvSpPr>
        <p:spPr/>
        <p:txBody>
          <a:bodyPr/>
          <a:lstStyle/>
          <a:p>
            <a:r>
              <a:rPr lang="en-US"/>
              <a:t>www.egitimzirvesi.com</a:t>
            </a:r>
            <a:endParaRPr lang="en-US" dirty="0"/>
          </a:p>
        </p:txBody>
      </p:sp>
      <p:sp>
        <p:nvSpPr>
          <p:cNvPr id="6" name="Slayt Numarası Yer Tutucusu 5">
            <a:extLst>
              <a:ext uri="{FF2B5EF4-FFF2-40B4-BE49-F238E27FC236}">
                <a16:creationId xmlns:a16="http://schemas.microsoft.com/office/drawing/2014/main" id="{F11F8333-9E5A-4C9F-4FDA-10147488B415}"/>
              </a:ext>
            </a:extLst>
          </p:cNvPr>
          <p:cNvSpPr>
            <a:spLocks noGrp="1"/>
          </p:cNvSpPr>
          <p:nvPr>
            <p:ph type="sldNum" sz="quarter" idx="12"/>
          </p:nvPr>
        </p:nvSpPr>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2578166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69E3DDD-6B74-A757-0106-211B56AB3F11}"/>
              </a:ext>
            </a:extLst>
          </p:cNvPr>
          <p:cNvSpPr>
            <a:spLocks noGrp="1"/>
          </p:cNvSpPr>
          <p:nvPr>
            <p:ph idx="1"/>
          </p:nvPr>
        </p:nvSpPr>
        <p:spPr>
          <a:xfrm>
            <a:off x="5624052" y="2194560"/>
            <a:ext cx="5882148" cy="4024125"/>
          </a:xfrm>
        </p:spPr>
        <p:txBody>
          <a:bodyPr>
            <a:normAutofit/>
          </a:bodyPr>
          <a:lstStyle/>
          <a:p>
            <a:pPr marL="0" indent="0">
              <a:buNone/>
            </a:pPr>
            <a:r>
              <a:rPr lang="tr-TR" sz="2800" dirty="0"/>
              <a:t>3)BİRÛNİ (973-1048): Orta Asyalı büyük Türk bilginidir. Dünya’mızın küreye benzediğini söylemiştir. Dünya’nın çapını bulmak için çalışmalarda bulunmuştur. </a:t>
            </a:r>
            <a:r>
              <a:rPr lang="tr-TR" sz="2800" dirty="0" err="1"/>
              <a:t>Birûni’nin</a:t>
            </a:r>
            <a:r>
              <a:rPr lang="tr-TR" sz="2800" dirty="0"/>
              <a:t> tespit ettiği değerler bugünkü rakamlara çok yakındır. </a:t>
            </a:r>
            <a:r>
              <a:rPr lang="tr-TR" sz="2800" dirty="0" err="1"/>
              <a:t>Birûni</a:t>
            </a:r>
            <a:r>
              <a:rPr lang="tr-TR" sz="2800" dirty="0"/>
              <a:t>, Amerika kıtasının var olduğunu Kristof Kolomb’dan 500 sene evvel haber vermiştir.</a:t>
            </a:r>
          </a:p>
          <a:p>
            <a:pPr marL="0" indent="0">
              <a:buNone/>
            </a:pPr>
            <a:endParaRPr lang="tr-TR" sz="2800" dirty="0"/>
          </a:p>
        </p:txBody>
      </p:sp>
      <p:pic>
        <p:nvPicPr>
          <p:cNvPr id="4" name="Resim 3">
            <a:extLst>
              <a:ext uri="{FF2B5EF4-FFF2-40B4-BE49-F238E27FC236}">
                <a16:creationId xmlns:a16="http://schemas.microsoft.com/office/drawing/2014/main" id="{6FE1ACFD-B86B-4BD4-D36A-618627C7CF83}"/>
              </a:ext>
            </a:extLst>
          </p:cNvPr>
          <p:cNvPicPr>
            <a:picLocks noChangeAspect="1"/>
          </p:cNvPicPr>
          <p:nvPr/>
        </p:nvPicPr>
        <p:blipFill>
          <a:blip r:embed="rId2"/>
          <a:stretch>
            <a:fillRect/>
          </a:stretch>
        </p:blipFill>
        <p:spPr>
          <a:xfrm>
            <a:off x="1532702" y="2194560"/>
            <a:ext cx="3664306" cy="3704795"/>
          </a:xfrm>
          <a:prstGeom prst="rect">
            <a:avLst/>
          </a:prstGeom>
        </p:spPr>
      </p:pic>
      <p:sp>
        <p:nvSpPr>
          <p:cNvPr id="2" name="Veri Yer Tutucusu 1">
            <a:extLst>
              <a:ext uri="{FF2B5EF4-FFF2-40B4-BE49-F238E27FC236}">
                <a16:creationId xmlns:a16="http://schemas.microsoft.com/office/drawing/2014/main" id="{772CBD7A-84CA-CAB4-E2C8-7828D3CD419D}"/>
              </a:ext>
            </a:extLst>
          </p:cNvPr>
          <p:cNvSpPr>
            <a:spLocks noGrp="1"/>
          </p:cNvSpPr>
          <p:nvPr>
            <p:ph type="dt" sz="half" idx="10"/>
          </p:nvPr>
        </p:nvSpPr>
        <p:spPr/>
        <p:txBody>
          <a:bodyPr/>
          <a:lstStyle/>
          <a:p>
            <a:fld id="{EC4C1E23-8CEA-4EDF-A378-3FBB4CB0E96B}" type="datetime1">
              <a:rPr lang="en-US" smtClean="0"/>
              <a:t>9/21/2024</a:t>
            </a:fld>
            <a:endParaRPr lang="en-US" dirty="0"/>
          </a:p>
        </p:txBody>
      </p:sp>
      <p:sp>
        <p:nvSpPr>
          <p:cNvPr id="5" name="Alt Bilgi Yer Tutucusu 4">
            <a:extLst>
              <a:ext uri="{FF2B5EF4-FFF2-40B4-BE49-F238E27FC236}">
                <a16:creationId xmlns:a16="http://schemas.microsoft.com/office/drawing/2014/main" id="{335AD67E-64E3-B394-8E2D-D9F50949224A}"/>
              </a:ext>
            </a:extLst>
          </p:cNvPr>
          <p:cNvSpPr>
            <a:spLocks noGrp="1"/>
          </p:cNvSpPr>
          <p:nvPr>
            <p:ph type="ftr" sz="quarter" idx="11"/>
          </p:nvPr>
        </p:nvSpPr>
        <p:spPr/>
        <p:txBody>
          <a:bodyPr/>
          <a:lstStyle/>
          <a:p>
            <a:r>
              <a:rPr lang="en-US"/>
              <a:t>www.egitimzirvesi.com</a:t>
            </a:r>
            <a:endParaRPr lang="en-US" dirty="0"/>
          </a:p>
        </p:txBody>
      </p:sp>
      <p:sp>
        <p:nvSpPr>
          <p:cNvPr id="6" name="Slayt Numarası Yer Tutucusu 5">
            <a:extLst>
              <a:ext uri="{FF2B5EF4-FFF2-40B4-BE49-F238E27FC236}">
                <a16:creationId xmlns:a16="http://schemas.microsoft.com/office/drawing/2014/main" id="{2B153DE2-9B91-9586-43D7-1E2DCBCC5338}"/>
              </a:ext>
            </a:extLst>
          </p:cNvPr>
          <p:cNvSpPr>
            <a:spLocks noGrp="1"/>
          </p:cNvSpPr>
          <p:nvPr>
            <p:ph type="sldNum" sz="quarter" idx="12"/>
          </p:nvPr>
        </p:nvSpPr>
        <p:spPr/>
        <p:txBody>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2193104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AFDF9DE-265B-4E27-C423-BE4960C934F3}"/>
              </a:ext>
            </a:extLst>
          </p:cNvPr>
          <p:cNvSpPr>
            <a:spLocks noGrp="1"/>
          </p:cNvSpPr>
          <p:nvPr>
            <p:ph idx="1"/>
          </p:nvPr>
        </p:nvSpPr>
        <p:spPr>
          <a:xfrm>
            <a:off x="4591664" y="2194560"/>
            <a:ext cx="6914535" cy="4024125"/>
          </a:xfrm>
        </p:spPr>
        <p:txBody>
          <a:bodyPr>
            <a:normAutofit/>
          </a:bodyPr>
          <a:lstStyle/>
          <a:p>
            <a:pPr marL="0" indent="0">
              <a:buNone/>
            </a:pPr>
            <a:r>
              <a:rPr lang="tr-TR" sz="2800" dirty="0"/>
              <a:t>4) İDRÎSÎ (1100-1166): </a:t>
            </a:r>
            <a:r>
              <a:rPr lang="tr-TR" sz="2800" dirty="0" err="1"/>
              <a:t>İdrîsî</a:t>
            </a:r>
            <a:r>
              <a:rPr lang="tr-TR" sz="2800" dirty="0"/>
              <a:t>, Dünya`nın küre şeklinde olduğunu düşünüyordu. </a:t>
            </a:r>
            <a:r>
              <a:rPr lang="tr-TR" sz="2800" dirty="0" err="1"/>
              <a:t>İdrîsî`nin</a:t>
            </a:r>
            <a:r>
              <a:rPr lang="tr-TR" sz="2800" dirty="0"/>
              <a:t> çizdiği dünya haritası, o güne kadar bilinen en iyi dünya haritası örneğidir. Onun çizdiği dünya haritalarından Avrupalı kâşifler de faydalanmıştır. </a:t>
            </a:r>
            <a:r>
              <a:rPr lang="tr-TR" sz="2800" dirty="0" err="1"/>
              <a:t>İdrîsî`nin</a:t>
            </a:r>
            <a:r>
              <a:rPr lang="tr-TR" sz="2800" dirty="0"/>
              <a:t> haritalarının Amerika`nın keşfi sırasında Kolomb tarafından kullandığı düşünülmektedir.</a:t>
            </a:r>
          </a:p>
          <a:p>
            <a:pPr marL="0" indent="0">
              <a:buNone/>
            </a:pPr>
            <a:endParaRPr lang="tr-TR" sz="2800" dirty="0"/>
          </a:p>
        </p:txBody>
      </p:sp>
      <p:pic>
        <p:nvPicPr>
          <p:cNvPr id="4" name="Resim 3">
            <a:extLst>
              <a:ext uri="{FF2B5EF4-FFF2-40B4-BE49-F238E27FC236}">
                <a16:creationId xmlns:a16="http://schemas.microsoft.com/office/drawing/2014/main" id="{E3692D45-7AC0-E9B1-D182-C9A0C150FCCE}"/>
              </a:ext>
            </a:extLst>
          </p:cNvPr>
          <p:cNvPicPr>
            <a:picLocks noChangeAspect="1"/>
          </p:cNvPicPr>
          <p:nvPr/>
        </p:nvPicPr>
        <p:blipFill>
          <a:blip r:embed="rId2"/>
          <a:stretch>
            <a:fillRect/>
          </a:stretch>
        </p:blipFill>
        <p:spPr>
          <a:xfrm>
            <a:off x="893813" y="2194560"/>
            <a:ext cx="3086003" cy="3596640"/>
          </a:xfrm>
          <a:prstGeom prst="rect">
            <a:avLst/>
          </a:prstGeom>
        </p:spPr>
      </p:pic>
      <p:sp>
        <p:nvSpPr>
          <p:cNvPr id="2" name="Veri Yer Tutucusu 1">
            <a:extLst>
              <a:ext uri="{FF2B5EF4-FFF2-40B4-BE49-F238E27FC236}">
                <a16:creationId xmlns:a16="http://schemas.microsoft.com/office/drawing/2014/main" id="{AA7298AA-5122-DD2F-7836-667F3AF5BBCC}"/>
              </a:ext>
            </a:extLst>
          </p:cNvPr>
          <p:cNvSpPr>
            <a:spLocks noGrp="1"/>
          </p:cNvSpPr>
          <p:nvPr>
            <p:ph type="dt" sz="half" idx="10"/>
          </p:nvPr>
        </p:nvSpPr>
        <p:spPr/>
        <p:txBody>
          <a:bodyPr/>
          <a:lstStyle/>
          <a:p>
            <a:fld id="{D698BF8F-023D-46DB-94FE-DA9F9D542617}" type="datetime1">
              <a:rPr lang="en-US" smtClean="0"/>
              <a:t>9/21/2024</a:t>
            </a:fld>
            <a:endParaRPr lang="en-US" dirty="0"/>
          </a:p>
        </p:txBody>
      </p:sp>
      <p:sp>
        <p:nvSpPr>
          <p:cNvPr id="5" name="Alt Bilgi Yer Tutucusu 4">
            <a:extLst>
              <a:ext uri="{FF2B5EF4-FFF2-40B4-BE49-F238E27FC236}">
                <a16:creationId xmlns:a16="http://schemas.microsoft.com/office/drawing/2014/main" id="{7007C151-B7DA-F775-968B-F58784BD552F}"/>
              </a:ext>
            </a:extLst>
          </p:cNvPr>
          <p:cNvSpPr>
            <a:spLocks noGrp="1"/>
          </p:cNvSpPr>
          <p:nvPr>
            <p:ph type="ftr" sz="quarter" idx="11"/>
          </p:nvPr>
        </p:nvSpPr>
        <p:spPr/>
        <p:txBody>
          <a:bodyPr/>
          <a:lstStyle/>
          <a:p>
            <a:r>
              <a:rPr lang="en-US"/>
              <a:t>www.egitimzirvesi.com</a:t>
            </a:r>
            <a:endParaRPr lang="en-US" dirty="0"/>
          </a:p>
        </p:txBody>
      </p:sp>
      <p:sp>
        <p:nvSpPr>
          <p:cNvPr id="6" name="Slayt Numarası Yer Tutucusu 5">
            <a:extLst>
              <a:ext uri="{FF2B5EF4-FFF2-40B4-BE49-F238E27FC236}">
                <a16:creationId xmlns:a16="http://schemas.microsoft.com/office/drawing/2014/main" id="{38E6289B-6C43-5567-5341-8B82E6077695}"/>
              </a:ext>
            </a:extLst>
          </p:cNvPr>
          <p:cNvSpPr>
            <a:spLocks noGrp="1"/>
          </p:cNvSpPr>
          <p:nvPr>
            <p:ph type="sldNum" sz="quarter" idx="12"/>
          </p:nvPr>
        </p:nvSpPr>
        <p:spPr/>
        <p:txBody>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1775801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82D40FE-5F72-754F-CED5-1A7C2AD4CC6E}"/>
              </a:ext>
            </a:extLst>
          </p:cNvPr>
          <p:cNvSpPr>
            <a:spLocks noGrp="1"/>
          </p:cNvSpPr>
          <p:nvPr>
            <p:ph idx="1"/>
          </p:nvPr>
        </p:nvSpPr>
        <p:spPr>
          <a:xfrm>
            <a:off x="5624052" y="2194560"/>
            <a:ext cx="5882148" cy="4024125"/>
          </a:xfrm>
        </p:spPr>
        <p:txBody>
          <a:bodyPr>
            <a:normAutofit/>
          </a:bodyPr>
          <a:lstStyle/>
          <a:p>
            <a:pPr marL="0" indent="0">
              <a:buNone/>
            </a:pPr>
            <a:r>
              <a:rPr lang="tr-TR" sz="2800" dirty="0"/>
              <a:t>5) KRİSTOF KOLOMB: Dünya’yı yuvarlak varsaymıştı. Bu sebeple “Batıya doğru gidersem Hindistan’ı bulurum.” diye düşündü. Çıktığı deniz yolculuğunun</a:t>
            </a:r>
          </a:p>
          <a:p>
            <a:pPr marL="0" indent="0">
              <a:buNone/>
            </a:pPr>
            <a:r>
              <a:rPr lang="tr-TR" sz="2800" dirty="0"/>
              <a:t>sonunda hiç bilmediği bir kıta olan Amerika’yı keşfetti.</a:t>
            </a:r>
          </a:p>
          <a:p>
            <a:pPr marL="0" indent="0">
              <a:buNone/>
            </a:pPr>
            <a:endParaRPr lang="tr-TR" sz="2800" dirty="0"/>
          </a:p>
        </p:txBody>
      </p:sp>
      <p:pic>
        <p:nvPicPr>
          <p:cNvPr id="4" name="Resim 3">
            <a:extLst>
              <a:ext uri="{FF2B5EF4-FFF2-40B4-BE49-F238E27FC236}">
                <a16:creationId xmlns:a16="http://schemas.microsoft.com/office/drawing/2014/main" id="{4E15E2CA-B6EF-C1D3-9E22-445834650DE6}"/>
              </a:ext>
            </a:extLst>
          </p:cNvPr>
          <p:cNvPicPr>
            <a:picLocks noChangeAspect="1"/>
          </p:cNvPicPr>
          <p:nvPr/>
        </p:nvPicPr>
        <p:blipFill>
          <a:blip r:embed="rId2"/>
          <a:stretch>
            <a:fillRect/>
          </a:stretch>
        </p:blipFill>
        <p:spPr>
          <a:xfrm>
            <a:off x="1287195" y="2355766"/>
            <a:ext cx="3527932" cy="3464932"/>
          </a:xfrm>
          <a:prstGeom prst="rect">
            <a:avLst/>
          </a:prstGeom>
        </p:spPr>
      </p:pic>
      <p:sp>
        <p:nvSpPr>
          <p:cNvPr id="2" name="Veri Yer Tutucusu 1">
            <a:extLst>
              <a:ext uri="{FF2B5EF4-FFF2-40B4-BE49-F238E27FC236}">
                <a16:creationId xmlns:a16="http://schemas.microsoft.com/office/drawing/2014/main" id="{DF0A4F00-9535-91CB-FB1E-A7DA24C2AB02}"/>
              </a:ext>
            </a:extLst>
          </p:cNvPr>
          <p:cNvSpPr>
            <a:spLocks noGrp="1"/>
          </p:cNvSpPr>
          <p:nvPr>
            <p:ph type="dt" sz="half" idx="10"/>
          </p:nvPr>
        </p:nvSpPr>
        <p:spPr/>
        <p:txBody>
          <a:bodyPr/>
          <a:lstStyle/>
          <a:p>
            <a:fld id="{6EADB2DA-AC1C-4096-BD54-A5EE9CD164E6}" type="datetime1">
              <a:rPr lang="en-US" smtClean="0"/>
              <a:t>9/21/2024</a:t>
            </a:fld>
            <a:endParaRPr lang="en-US" dirty="0"/>
          </a:p>
        </p:txBody>
      </p:sp>
      <p:sp>
        <p:nvSpPr>
          <p:cNvPr id="5" name="Alt Bilgi Yer Tutucusu 4">
            <a:extLst>
              <a:ext uri="{FF2B5EF4-FFF2-40B4-BE49-F238E27FC236}">
                <a16:creationId xmlns:a16="http://schemas.microsoft.com/office/drawing/2014/main" id="{464CCB98-313B-52E4-6B26-18EF0AA3FD3A}"/>
              </a:ext>
            </a:extLst>
          </p:cNvPr>
          <p:cNvSpPr>
            <a:spLocks noGrp="1"/>
          </p:cNvSpPr>
          <p:nvPr>
            <p:ph type="ftr" sz="quarter" idx="11"/>
          </p:nvPr>
        </p:nvSpPr>
        <p:spPr/>
        <p:txBody>
          <a:bodyPr/>
          <a:lstStyle/>
          <a:p>
            <a:r>
              <a:rPr lang="en-US"/>
              <a:t>www.egitimzirvesi.com</a:t>
            </a:r>
            <a:endParaRPr lang="en-US" dirty="0"/>
          </a:p>
        </p:txBody>
      </p:sp>
      <p:sp>
        <p:nvSpPr>
          <p:cNvPr id="6" name="Slayt Numarası Yer Tutucusu 5">
            <a:extLst>
              <a:ext uri="{FF2B5EF4-FFF2-40B4-BE49-F238E27FC236}">
                <a16:creationId xmlns:a16="http://schemas.microsoft.com/office/drawing/2014/main" id="{CB5ADA2C-86CE-C2D2-E1E1-CA198516DB91}"/>
              </a:ext>
            </a:extLst>
          </p:cNvPr>
          <p:cNvSpPr>
            <a:spLocks noGrp="1"/>
          </p:cNvSpPr>
          <p:nvPr>
            <p:ph type="sldNum" sz="quarter" idx="12"/>
          </p:nvPr>
        </p:nvSpPr>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3232696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1CB87AD-D05B-3270-A4F5-AAF0A00F9BA9}"/>
              </a:ext>
            </a:extLst>
          </p:cNvPr>
          <p:cNvSpPr>
            <a:spLocks noGrp="1"/>
          </p:cNvSpPr>
          <p:nvPr>
            <p:ph idx="1"/>
          </p:nvPr>
        </p:nvSpPr>
        <p:spPr>
          <a:xfrm>
            <a:off x="5584722" y="2194560"/>
            <a:ext cx="5921477" cy="4024125"/>
          </a:xfrm>
        </p:spPr>
        <p:txBody>
          <a:bodyPr>
            <a:normAutofit/>
          </a:bodyPr>
          <a:lstStyle/>
          <a:p>
            <a:pPr marL="0" indent="0">
              <a:buNone/>
            </a:pPr>
            <a:r>
              <a:rPr lang="tr-TR" sz="2800" dirty="0"/>
              <a:t>6) MACELLAN: “Eğer Dünya yuvarlak ise başladığın noktadan itibaren hep aynı yönde gidersen yine aynı yere gelirsin.” Görüşünü ileri sürmüştür. Üç gemi ile çıktığı yolculukta gemilerden biri bunu başarmıştır. Macellan bu yolculuk sırasında hayatını kaybetmiştir.</a:t>
            </a:r>
          </a:p>
          <a:p>
            <a:pPr marL="0" indent="0">
              <a:buNone/>
            </a:pPr>
            <a:endParaRPr lang="tr-TR" sz="2800" dirty="0"/>
          </a:p>
        </p:txBody>
      </p:sp>
      <p:pic>
        <p:nvPicPr>
          <p:cNvPr id="4" name="Resim 3">
            <a:extLst>
              <a:ext uri="{FF2B5EF4-FFF2-40B4-BE49-F238E27FC236}">
                <a16:creationId xmlns:a16="http://schemas.microsoft.com/office/drawing/2014/main" id="{AE852C0E-8FEB-3F2E-2AB2-CEB6B9F2EDFD}"/>
              </a:ext>
            </a:extLst>
          </p:cNvPr>
          <p:cNvPicPr>
            <a:picLocks noChangeAspect="1"/>
          </p:cNvPicPr>
          <p:nvPr/>
        </p:nvPicPr>
        <p:blipFill>
          <a:blip r:embed="rId2"/>
          <a:stretch>
            <a:fillRect/>
          </a:stretch>
        </p:blipFill>
        <p:spPr>
          <a:xfrm>
            <a:off x="1010905" y="2194559"/>
            <a:ext cx="3276191" cy="3478653"/>
          </a:xfrm>
          <a:prstGeom prst="rect">
            <a:avLst/>
          </a:prstGeom>
        </p:spPr>
      </p:pic>
      <p:sp>
        <p:nvSpPr>
          <p:cNvPr id="2" name="Veri Yer Tutucusu 1">
            <a:extLst>
              <a:ext uri="{FF2B5EF4-FFF2-40B4-BE49-F238E27FC236}">
                <a16:creationId xmlns:a16="http://schemas.microsoft.com/office/drawing/2014/main" id="{F3F676CE-FAC6-F67A-B3CF-5B1945BF8FE4}"/>
              </a:ext>
            </a:extLst>
          </p:cNvPr>
          <p:cNvSpPr>
            <a:spLocks noGrp="1"/>
          </p:cNvSpPr>
          <p:nvPr>
            <p:ph type="dt" sz="half" idx="10"/>
          </p:nvPr>
        </p:nvSpPr>
        <p:spPr/>
        <p:txBody>
          <a:bodyPr/>
          <a:lstStyle/>
          <a:p>
            <a:fld id="{CEC7E86F-8BA5-4C0D-AF52-72501707405F}" type="datetime1">
              <a:rPr lang="en-US" smtClean="0"/>
              <a:t>9/21/2024</a:t>
            </a:fld>
            <a:endParaRPr lang="en-US" dirty="0"/>
          </a:p>
        </p:txBody>
      </p:sp>
      <p:sp>
        <p:nvSpPr>
          <p:cNvPr id="5" name="Alt Bilgi Yer Tutucusu 4">
            <a:extLst>
              <a:ext uri="{FF2B5EF4-FFF2-40B4-BE49-F238E27FC236}">
                <a16:creationId xmlns:a16="http://schemas.microsoft.com/office/drawing/2014/main" id="{59FDEC43-76C4-A8CC-5E22-17E5925ABB8E}"/>
              </a:ext>
            </a:extLst>
          </p:cNvPr>
          <p:cNvSpPr>
            <a:spLocks noGrp="1"/>
          </p:cNvSpPr>
          <p:nvPr>
            <p:ph type="ftr" sz="quarter" idx="11"/>
          </p:nvPr>
        </p:nvSpPr>
        <p:spPr/>
        <p:txBody>
          <a:bodyPr/>
          <a:lstStyle/>
          <a:p>
            <a:r>
              <a:rPr lang="en-US"/>
              <a:t>www.egitimzirvesi.com</a:t>
            </a:r>
            <a:endParaRPr lang="en-US" dirty="0"/>
          </a:p>
        </p:txBody>
      </p:sp>
      <p:sp>
        <p:nvSpPr>
          <p:cNvPr id="6" name="Slayt Numarası Yer Tutucusu 5">
            <a:extLst>
              <a:ext uri="{FF2B5EF4-FFF2-40B4-BE49-F238E27FC236}">
                <a16:creationId xmlns:a16="http://schemas.microsoft.com/office/drawing/2014/main" id="{AF4AE7D3-8F36-DBBE-71C5-B43B54E1FC9B}"/>
              </a:ext>
            </a:extLst>
          </p:cNvPr>
          <p:cNvSpPr>
            <a:spLocks noGrp="1"/>
          </p:cNvSpPr>
          <p:nvPr>
            <p:ph type="sldNum" sz="quarter" idx="12"/>
          </p:nvPr>
        </p:nvSpPr>
        <p:spPr/>
        <p:txBody>
          <a:bodyPr/>
          <a:lstStyle/>
          <a:p>
            <a:fld id="{6D22F896-40B5-4ADD-8801-0D06FADFA095}" type="slidenum">
              <a:rPr lang="en-US" smtClean="0"/>
              <a:t>14</a:t>
            </a:fld>
            <a:endParaRPr lang="en-US" dirty="0"/>
          </a:p>
        </p:txBody>
      </p:sp>
    </p:spTree>
    <p:extLst>
      <p:ext uri="{BB962C8B-B14F-4D97-AF65-F5344CB8AC3E}">
        <p14:creationId xmlns:p14="http://schemas.microsoft.com/office/powerpoint/2010/main" val="202809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0F70F33-7A7F-5877-339F-EBC682F1AB3B}"/>
              </a:ext>
            </a:extLst>
          </p:cNvPr>
          <p:cNvSpPr>
            <a:spLocks noGrp="1"/>
          </p:cNvSpPr>
          <p:nvPr>
            <p:ph idx="1"/>
          </p:nvPr>
        </p:nvSpPr>
        <p:spPr>
          <a:xfrm>
            <a:off x="6096000" y="2057401"/>
            <a:ext cx="5626510" cy="4024125"/>
          </a:xfrm>
        </p:spPr>
        <p:txBody>
          <a:bodyPr>
            <a:normAutofit/>
          </a:bodyPr>
          <a:lstStyle/>
          <a:p>
            <a:pPr marL="0" indent="0">
              <a:buNone/>
            </a:pPr>
            <a:r>
              <a:rPr lang="tr-TR" sz="2800" dirty="0"/>
              <a:t>7) GALİLEO: Teleskopu keşfederek gökyüzünü gözlemlemiş ve Dünya’nın yuvarlak olduğu ispatlamıştır. Gözlemleri sayesinde Dünya’nın Güneş etrafında döndüğünü de ispatlamıştır.</a:t>
            </a:r>
          </a:p>
          <a:p>
            <a:pPr marL="0" indent="0">
              <a:buNone/>
            </a:pPr>
            <a:endParaRPr lang="tr-TR" sz="2800" dirty="0"/>
          </a:p>
        </p:txBody>
      </p:sp>
      <p:pic>
        <p:nvPicPr>
          <p:cNvPr id="4" name="Resim 3">
            <a:extLst>
              <a:ext uri="{FF2B5EF4-FFF2-40B4-BE49-F238E27FC236}">
                <a16:creationId xmlns:a16="http://schemas.microsoft.com/office/drawing/2014/main" id="{74DD7A2B-0DFF-2499-CDA1-98B405A84B50}"/>
              </a:ext>
            </a:extLst>
          </p:cNvPr>
          <p:cNvPicPr>
            <a:picLocks noChangeAspect="1"/>
          </p:cNvPicPr>
          <p:nvPr/>
        </p:nvPicPr>
        <p:blipFill>
          <a:blip r:embed="rId2"/>
          <a:stretch>
            <a:fillRect/>
          </a:stretch>
        </p:blipFill>
        <p:spPr>
          <a:xfrm>
            <a:off x="1363284" y="2057401"/>
            <a:ext cx="4168447" cy="3350341"/>
          </a:xfrm>
          <a:prstGeom prst="rect">
            <a:avLst/>
          </a:prstGeom>
        </p:spPr>
      </p:pic>
      <p:sp>
        <p:nvSpPr>
          <p:cNvPr id="2" name="Veri Yer Tutucusu 1">
            <a:extLst>
              <a:ext uri="{FF2B5EF4-FFF2-40B4-BE49-F238E27FC236}">
                <a16:creationId xmlns:a16="http://schemas.microsoft.com/office/drawing/2014/main" id="{D2444C1C-3C40-A67D-B99F-FE50F48FE462}"/>
              </a:ext>
            </a:extLst>
          </p:cNvPr>
          <p:cNvSpPr>
            <a:spLocks noGrp="1"/>
          </p:cNvSpPr>
          <p:nvPr>
            <p:ph type="dt" sz="half" idx="10"/>
          </p:nvPr>
        </p:nvSpPr>
        <p:spPr/>
        <p:txBody>
          <a:bodyPr/>
          <a:lstStyle/>
          <a:p>
            <a:fld id="{361B6F22-A0D9-4928-BE70-9F5A91CA45C3}" type="datetime1">
              <a:rPr lang="en-US" smtClean="0"/>
              <a:t>9/21/2024</a:t>
            </a:fld>
            <a:endParaRPr lang="en-US" dirty="0"/>
          </a:p>
        </p:txBody>
      </p:sp>
      <p:sp>
        <p:nvSpPr>
          <p:cNvPr id="5" name="Alt Bilgi Yer Tutucusu 4">
            <a:extLst>
              <a:ext uri="{FF2B5EF4-FFF2-40B4-BE49-F238E27FC236}">
                <a16:creationId xmlns:a16="http://schemas.microsoft.com/office/drawing/2014/main" id="{EC5CDA31-583C-6BEE-258D-182D1DF4344E}"/>
              </a:ext>
            </a:extLst>
          </p:cNvPr>
          <p:cNvSpPr>
            <a:spLocks noGrp="1"/>
          </p:cNvSpPr>
          <p:nvPr>
            <p:ph type="ftr" sz="quarter" idx="11"/>
          </p:nvPr>
        </p:nvSpPr>
        <p:spPr/>
        <p:txBody>
          <a:bodyPr/>
          <a:lstStyle/>
          <a:p>
            <a:r>
              <a:rPr lang="en-US"/>
              <a:t>www.egitimzirvesi.com</a:t>
            </a:r>
            <a:endParaRPr lang="en-US" dirty="0"/>
          </a:p>
        </p:txBody>
      </p:sp>
      <p:sp>
        <p:nvSpPr>
          <p:cNvPr id="6" name="Slayt Numarası Yer Tutucusu 5">
            <a:extLst>
              <a:ext uri="{FF2B5EF4-FFF2-40B4-BE49-F238E27FC236}">
                <a16:creationId xmlns:a16="http://schemas.microsoft.com/office/drawing/2014/main" id="{0182E92C-D5F1-06E5-509B-5904659197DB}"/>
              </a:ext>
            </a:extLst>
          </p:cNvPr>
          <p:cNvSpPr>
            <a:spLocks noGrp="1"/>
          </p:cNvSpPr>
          <p:nvPr>
            <p:ph type="sldNum" sz="quarter" idx="12"/>
          </p:nvPr>
        </p:nvSpPr>
        <p:spPr/>
        <p:txBody>
          <a:bodyPr/>
          <a:lstStyle/>
          <a:p>
            <a:fld id="{6D22F896-40B5-4ADD-8801-0D06FADFA095}" type="slidenum">
              <a:rPr lang="en-US" smtClean="0"/>
              <a:t>15</a:t>
            </a:fld>
            <a:endParaRPr lang="en-US" dirty="0"/>
          </a:p>
        </p:txBody>
      </p:sp>
    </p:spTree>
    <p:extLst>
      <p:ext uri="{BB962C8B-B14F-4D97-AF65-F5344CB8AC3E}">
        <p14:creationId xmlns:p14="http://schemas.microsoft.com/office/powerpoint/2010/main" val="3347002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30AF935-2C19-2EB3-32E7-6020C8768D13}"/>
              </a:ext>
            </a:extLst>
          </p:cNvPr>
          <p:cNvSpPr>
            <a:spLocks noGrp="1"/>
          </p:cNvSpPr>
          <p:nvPr>
            <p:ph type="title"/>
          </p:nvPr>
        </p:nvSpPr>
        <p:spPr>
          <a:xfrm>
            <a:off x="1976284" y="764373"/>
            <a:ext cx="9529916" cy="1293028"/>
          </a:xfrm>
        </p:spPr>
        <p:txBody>
          <a:bodyPr>
            <a:normAutofit fontScale="90000"/>
          </a:bodyPr>
          <a:lstStyle/>
          <a:p>
            <a:pPr algn="l"/>
            <a:r>
              <a:rPr lang="tr-TR" dirty="0"/>
              <a:t>Dünya’nın Şeklinin Küreye Benzediğini Kanıtlayan Örnekler</a:t>
            </a:r>
            <a:br>
              <a:rPr lang="tr-TR" dirty="0"/>
            </a:br>
            <a:endParaRPr lang="tr-TR" dirty="0"/>
          </a:p>
        </p:txBody>
      </p:sp>
      <p:sp>
        <p:nvSpPr>
          <p:cNvPr id="3" name="İçerik Yer Tutucusu 2">
            <a:extLst>
              <a:ext uri="{FF2B5EF4-FFF2-40B4-BE49-F238E27FC236}">
                <a16:creationId xmlns:a16="http://schemas.microsoft.com/office/drawing/2014/main" id="{091F7648-87A4-EEE4-98F6-BA865CCA033C}"/>
              </a:ext>
            </a:extLst>
          </p:cNvPr>
          <p:cNvSpPr>
            <a:spLocks noGrp="1"/>
          </p:cNvSpPr>
          <p:nvPr>
            <p:ph idx="1"/>
          </p:nvPr>
        </p:nvSpPr>
        <p:spPr/>
        <p:txBody>
          <a:bodyPr>
            <a:normAutofit/>
          </a:bodyPr>
          <a:lstStyle/>
          <a:p>
            <a:pPr marL="0" indent="0">
              <a:buNone/>
            </a:pPr>
            <a:r>
              <a:rPr lang="tr-TR" sz="2800" dirty="0"/>
              <a:t>1) Uzaydan çekilen fotoğraflar.</a:t>
            </a:r>
          </a:p>
          <a:p>
            <a:pPr marL="0" indent="0">
              <a:buNone/>
            </a:pPr>
            <a:r>
              <a:rPr lang="tr-TR" sz="2800" dirty="0"/>
              <a:t>2) Güneş’in birden değil de yavaş yavaş doğması ve batması.</a:t>
            </a:r>
          </a:p>
          <a:p>
            <a:pPr marL="0" indent="0">
              <a:buNone/>
            </a:pPr>
            <a:r>
              <a:rPr lang="tr-TR" sz="2800" dirty="0"/>
              <a:t>3) Dünya’nın Ay üzerinde oluşan gölgesinin yuvarlak olması.</a:t>
            </a:r>
          </a:p>
          <a:p>
            <a:pPr marL="0" indent="0">
              <a:buNone/>
            </a:pPr>
            <a:r>
              <a:rPr lang="tr-TR" sz="2800" dirty="0"/>
              <a:t>4) Bir noktadan kalkan uçağın hep aynı yöne hareket ettiğinde başladığı noktaya geri gelmesi.</a:t>
            </a:r>
          </a:p>
          <a:p>
            <a:pPr marL="0" indent="0">
              <a:buNone/>
            </a:pPr>
            <a:r>
              <a:rPr lang="tr-TR" sz="2800" dirty="0"/>
              <a:t>5) Denizden kıyıya yaklaşan bir geminin önce dumanının, sonra bacasının, en son da gövdesinin görünmesi gibi.</a:t>
            </a:r>
          </a:p>
          <a:p>
            <a:pPr marL="0" indent="0">
              <a:buNone/>
            </a:pPr>
            <a:endParaRPr lang="tr-TR" sz="2800" dirty="0"/>
          </a:p>
        </p:txBody>
      </p:sp>
      <p:sp>
        <p:nvSpPr>
          <p:cNvPr id="4" name="Veri Yer Tutucusu 3">
            <a:extLst>
              <a:ext uri="{FF2B5EF4-FFF2-40B4-BE49-F238E27FC236}">
                <a16:creationId xmlns:a16="http://schemas.microsoft.com/office/drawing/2014/main" id="{AE57D967-3917-7F43-764C-9B51EB707D97}"/>
              </a:ext>
            </a:extLst>
          </p:cNvPr>
          <p:cNvSpPr>
            <a:spLocks noGrp="1"/>
          </p:cNvSpPr>
          <p:nvPr>
            <p:ph type="dt" sz="half" idx="10"/>
          </p:nvPr>
        </p:nvSpPr>
        <p:spPr/>
        <p:txBody>
          <a:bodyPr/>
          <a:lstStyle/>
          <a:p>
            <a:fld id="{77225284-3A75-41DF-BA70-6FBCBEA3B422}" type="datetime1">
              <a:rPr lang="en-US" smtClean="0"/>
              <a:t>9/21/2024</a:t>
            </a:fld>
            <a:endParaRPr lang="en-US" dirty="0"/>
          </a:p>
        </p:txBody>
      </p:sp>
      <p:sp>
        <p:nvSpPr>
          <p:cNvPr id="5" name="Alt Bilgi Yer Tutucusu 4">
            <a:extLst>
              <a:ext uri="{FF2B5EF4-FFF2-40B4-BE49-F238E27FC236}">
                <a16:creationId xmlns:a16="http://schemas.microsoft.com/office/drawing/2014/main" id="{E158E85F-7CAB-E5AC-169C-3FF365622EC1}"/>
              </a:ext>
            </a:extLst>
          </p:cNvPr>
          <p:cNvSpPr>
            <a:spLocks noGrp="1"/>
          </p:cNvSpPr>
          <p:nvPr>
            <p:ph type="ftr" sz="quarter" idx="11"/>
          </p:nvPr>
        </p:nvSpPr>
        <p:spPr/>
        <p:txBody>
          <a:bodyPr/>
          <a:lstStyle/>
          <a:p>
            <a:r>
              <a:rPr lang="en-US"/>
              <a:t>www.egitimzirvesi.com</a:t>
            </a:r>
            <a:endParaRPr lang="en-US" dirty="0"/>
          </a:p>
        </p:txBody>
      </p:sp>
      <p:sp>
        <p:nvSpPr>
          <p:cNvPr id="6" name="Slayt Numarası Yer Tutucusu 5">
            <a:extLst>
              <a:ext uri="{FF2B5EF4-FFF2-40B4-BE49-F238E27FC236}">
                <a16:creationId xmlns:a16="http://schemas.microsoft.com/office/drawing/2014/main" id="{AF18A930-684C-C3D6-B8CD-D6870D0EBAC3}"/>
              </a:ext>
            </a:extLst>
          </p:cNvPr>
          <p:cNvSpPr>
            <a:spLocks noGrp="1"/>
          </p:cNvSpPr>
          <p:nvPr>
            <p:ph type="sldNum" sz="quarter" idx="12"/>
          </p:nvPr>
        </p:nvSpPr>
        <p:spPr/>
        <p:txBody>
          <a:bodyPr/>
          <a:lstStyle/>
          <a:p>
            <a:fld id="{6D22F896-40B5-4ADD-8801-0D06FADFA095}" type="slidenum">
              <a:rPr lang="en-US" smtClean="0"/>
              <a:t>16</a:t>
            </a:fld>
            <a:endParaRPr lang="en-US" dirty="0"/>
          </a:p>
        </p:txBody>
      </p:sp>
    </p:spTree>
    <p:extLst>
      <p:ext uri="{BB962C8B-B14F-4D97-AF65-F5344CB8AC3E}">
        <p14:creationId xmlns:p14="http://schemas.microsoft.com/office/powerpoint/2010/main" val="1565261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B9E689A-9177-D12A-AB62-F6A2A0962E81}"/>
              </a:ext>
            </a:extLst>
          </p:cNvPr>
          <p:cNvSpPr>
            <a:spLocks noGrp="1"/>
          </p:cNvSpPr>
          <p:nvPr>
            <p:ph type="title"/>
          </p:nvPr>
        </p:nvSpPr>
        <p:spPr/>
        <p:txBody>
          <a:bodyPr>
            <a:normAutofit fontScale="90000"/>
          </a:bodyPr>
          <a:lstStyle/>
          <a:p>
            <a:pPr algn="l"/>
            <a:r>
              <a:rPr lang="tr-TR" sz="4400" b="0" i="0" dirty="0">
                <a:effectLst/>
                <a:latin typeface="Quicksand"/>
              </a:rPr>
              <a:t> </a:t>
            </a:r>
            <a:r>
              <a:rPr lang="tr-TR" sz="5300" b="0" i="0" dirty="0">
                <a:effectLst/>
                <a:latin typeface="Quicksand"/>
              </a:rPr>
              <a:t>DÜNYA’NIN KATMANLARI</a:t>
            </a:r>
            <a:br>
              <a:rPr lang="tr-TR" sz="4400" b="0" i="0" dirty="0">
                <a:effectLst/>
                <a:latin typeface="Quicksand"/>
              </a:rPr>
            </a:br>
            <a:endParaRPr lang="tr-TR" sz="4400" dirty="0"/>
          </a:p>
        </p:txBody>
      </p:sp>
      <p:sp>
        <p:nvSpPr>
          <p:cNvPr id="3" name="İçerik Yer Tutucusu 2">
            <a:extLst>
              <a:ext uri="{FF2B5EF4-FFF2-40B4-BE49-F238E27FC236}">
                <a16:creationId xmlns:a16="http://schemas.microsoft.com/office/drawing/2014/main" id="{2BEDB842-FBF0-310A-8E17-5EB78D635CF9}"/>
              </a:ext>
            </a:extLst>
          </p:cNvPr>
          <p:cNvSpPr>
            <a:spLocks noGrp="1"/>
          </p:cNvSpPr>
          <p:nvPr>
            <p:ph idx="1"/>
          </p:nvPr>
        </p:nvSpPr>
        <p:spPr/>
        <p:txBody>
          <a:bodyPr>
            <a:normAutofit/>
          </a:bodyPr>
          <a:lstStyle/>
          <a:p>
            <a:pPr marL="0" indent="0">
              <a:buNone/>
            </a:pPr>
            <a:r>
              <a:rPr lang="tr-TR" sz="4400" b="1" i="0" dirty="0">
                <a:solidFill>
                  <a:schemeClr val="accent1">
                    <a:lumMod val="40000"/>
                    <a:lumOff val="60000"/>
                  </a:schemeClr>
                </a:solidFill>
                <a:effectLst/>
                <a:latin typeface="Quicksand"/>
              </a:rPr>
              <a:t>BU KONUDA NELER ÖĞRENECEĞİZ?</a:t>
            </a:r>
            <a:br>
              <a:rPr lang="tr-TR" sz="4400" dirty="0">
                <a:solidFill>
                  <a:schemeClr val="accent1">
                    <a:lumMod val="40000"/>
                    <a:lumOff val="60000"/>
                  </a:schemeClr>
                </a:solidFill>
              </a:rPr>
            </a:br>
            <a:r>
              <a:rPr lang="tr-TR" sz="4400" b="0" i="0" dirty="0">
                <a:solidFill>
                  <a:schemeClr val="accent1">
                    <a:lumMod val="40000"/>
                    <a:lumOff val="60000"/>
                  </a:schemeClr>
                </a:solidFill>
                <a:effectLst/>
                <a:latin typeface="Quicksand"/>
              </a:rPr>
              <a:t>→ Dünya’nın katmanları nelerdir?</a:t>
            </a:r>
            <a:br>
              <a:rPr lang="tr-TR" sz="4400" dirty="0">
                <a:solidFill>
                  <a:schemeClr val="accent1">
                    <a:lumMod val="40000"/>
                    <a:lumOff val="60000"/>
                  </a:schemeClr>
                </a:solidFill>
              </a:rPr>
            </a:br>
            <a:r>
              <a:rPr lang="tr-TR" sz="4400" b="0" i="0" dirty="0">
                <a:solidFill>
                  <a:schemeClr val="accent1">
                    <a:lumMod val="40000"/>
                    <a:lumOff val="60000"/>
                  </a:schemeClr>
                </a:solidFill>
                <a:effectLst/>
                <a:latin typeface="Quicksand"/>
              </a:rPr>
              <a:t>→ Magma katmanı ve özellikleri</a:t>
            </a:r>
            <a:br>
              <a:rPr lang="tr-TR" sz="4400" dirty="0">
                <a:solidFill>
                  <a:schemeClr val="accent1">
                    <a:lumMod val="40000"/>
                    <a:lumOff val="60000"/>
                  </a:schemeClr>
                </a:solidFill>
              </a:rPr>
            </a:br>
            <a:r>
              <a:rPr lang="tr-TR" sz="4400" b="0" i="0" dirty="0">
                <a:solidFill>
                  <a:schemeClr val="accent1">
                    <a:lumMod val="40000"/>
                    <a:lumOff val="60000"/>
                  </a:schemeClr>
                </a:solidFill>
                <a:effectLst/>
                <a:latin typeface="Quicksand"/>
              </a:rPr>
              <a:t>→ Çekirdek katmanı ve özellikleri</a:t>
            </a:r>
            <a:endParaRPr lang="tr-TR" sz="4400" dirty="0">
              <a:solidFill>
                <a:schemeClr val="accent1">
                  <a:lumMod val="40000"/>
                  <a:lumOff val="60000"/>
                </a:schemeClr>
              </a:solidFill>
            </a:endParaRPr>
          </a:p>
        </p:txBody>
      </p:sp>
      <p:sp>
        <p:nvSpPr>
          <p:cNvPr id="4" name="Veri Yer Tutucusu 3">
            <a:extLst>
              <a:ext uri="{FF2B5EF4-FFF2-40B4-BE49-F238E27FC236}">
                <a16:creationId xmlns:a16="http://schemas.microsoft.com/office/drawing/2014/main" id="{FC55D065-F464-4A60-A3FF-0097DE249FD0}"/>
              </a:ext>
            </a:extLst>
          </p:cNvPr>
          <p:cNvSpPr>
            <a:spLocks noGrp="1"/>
          </p:cNvSpPr>
          <p:nvPr>
            <p:ph type="dt" sz="half" idx="10"/>
          </p:nvPr>
        </p:nvSpPr>
        <p:spPr/>
        <p:txBody>
          <a:bodyPr/>
          <a:lstStyle/>
          <a:p>
            <a:fld id="{302A0F03-FEE8-4FA6-A0B5-90D6046DB51D}" type="datetime1">
              <a:rPr lang="en-US" smtClean="0"/>
              <a:t>9/21/2024</a:t>
            </a:fld>
            <a:endParaRPr lang="en-US" dirty="0"/>
          </a:p>
        </p:txBody>
      </p:sp>
      <p:sp>
        <p:nvSpPr>
          <p:cNvPr id="5" name="Alt Bilgi Yer Tutucusu 4">
            <a:extLst>
              <a:ext uri="{FF2B5EF4-FFF2-40B4-BE49-F238E27FC236}">
                <a16:creationId xmlns:a16="http://schemas.microsoft.com/office/drawing/2014/main" id="{6A4855DD-5AF0-7A2F-F229-3CA31C33EB93}"/>
              </a:ext>
            </a:extLst>
          </p:cNvPr>
          <p:cNvSpPr>
            <a:spLocks noGrp="1"/>
          </p:cNvSpPr>
          <p:nvPr>
            <p:ph type="ftr" sz="quarter" idx="11"/>
          </p:nvPr>
        </p:nvSpPr>
        <p:spPr/>
        <p:txBody>
          <a:bodyPr/>
          <a:lstStyle/>
          <a:p>
            <a:r>
              <a:rPr lang="en-US"/>
              <a:t>www.egitimzirvesi.com</a:t>
            </a:r>
            <a:endParaRPr lang="en-US" dirty="0"/>
          </a:p>
        </p:txBody>
      </p:sp>
      <p:sp>
        <p:nvSpPr>
          <p:cNvPr id="6" name="Slayt Numarası Yer Tutucusu 5">
            <a:extLst>
              <a:ext uri="{FF2B5EF4-FFF2-40B4-BE49-F238E27FC236}">
                <a16:creationId xmlns:a16="http://schemas.microsoft.com/office/drawing/2014/main" id="{614BB6CE-6FE0-4395-0B02-CA4B60D538B9}"/>
              </a:ext>
            </a:extLst>
          </p:cNvPr>
          <p:cNvSpPr>
            <a:spLocks noGrp="1"/>
          </p:cNvSpPr>
          <p:nvPr>
            <p:ph type="sldNum" sz="quarter" idx="12"/>
          </p:nvPr>
        </p:nvSpPr>
        <p:spPr/>
        <p:txBody>
          <a:bodyPr/>
          <a:lstStyle/>
          <a:p>
            <a:fld id="{6D22F896-40B5-4ADD-8801-0D06FADFA095}" type="slidenum">
              <a:rPr lang="en-US" smtClean="0"/>
              <a:t>17</a:t>
            </a:fld>
            <a:endParaRPr lang="en-US" dirty="0"/>
          </a:p>
        </p:txBody>
      </p:sp>
    </p:spTree>
    <p:extLst>
      <p:ext uri="{BB962C8B-B14F-4D97-AF65-F5344CB8AC3E}">
        <p14:creationId xmlns:p14="http://schemas.microsoft.com/office/powerpoint/2010/main" val="2523839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Yerkabuğunun yapısı ve katmanları - Sorubak Blog">
            <a:extLst>
              <a:ext uri="{FF2B5EF4-FFF2-40B4-BE49-F238E27FC236}">
                <a16:creationId xmlns:a16="http://schemas.microsoft.com/office/drawing/2014/main" id="{B5B91BDD-DCF3-98DE-5928-480A880F97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920"/>
          <a:stretch/>
        </p:blipFill>
        <p:spPr bwMode="auto">
          <a:xfrm>
            <a:off x="580103" y="1310026"/>
            <a:ext cx="5629446" cy="301874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C24940AF-DC30-66A9-8360-D36E121C44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0399" y="1310026"/>
            <a:ext cx="4381500" cy="3018747"/>
          </a:xfrm>
          <a:prstGeom prst="rect">
            <a:avLst/>
          </a:prstGeom>
          <a:noFill/>
          <a:extLst>
            <a:ext uri="{909E8E84-426E-40DD-AFC4-6F175D3DCCD1}">
              <a14:hiddenFill xmlns:a14="http://schemas.microsoft.com/office/drawing/2010/main">
                <a:solidFill>
                  <a:srgbClr val="FFFFFF"/>
                </a:solidFill>
              </a14:hiddenFill>
            </a:ext>
          </a:extLst>
        </p:spPr>
      </p:pic>
      <p:sp>
        <p:nvSpPr>
          <p:cNvPr id="2" name="Veri Yer Tutucusu 1">
            <a:extLst>
              <a:ext uri="{FF2B5EF4-FFF2-40B4-BE49-F238E27FC236}">
                <a16:creationId xmlns:a16="http://schemas.microsoft.com/office/drawing/2014/main" id="{33E32D12-6AA5-A7A5-ADB0-E4717026421F}"/>
              </a:ext>
            </a:extLst>
          </p:cNvPr>
          <p:cNvSpPr>
            <a:spLocks noGrp="1"/>
          </p:cNvSpPr>
          <p:nvPr>
            <p:ph type="dt" sz="half" idx="10"/>
          </p:nvPr>
        </p:nvSpPr>
        <p:spPr/>
        <p:txBody>
          <a:bodyPr/>
          <a:lstStyle/>
          <a:p>
            <a:fld id="{D589ED24-C6FB-475E-B545-878D0BE75AA4}" type="datetime1">
              <a:rPr lang="en-US" smtClean="0"/>
              <a:t>9/21/2024</a:t>
            </a:fld>
            <a:endParaRPr lang="en-US" dirty="0"/>
          </a:p>
        </p:txBody>
      </p:sp>
      <p:sp>
        <p:nvSpPr>
          <p:cNvPr id="3" name="Alt Bilgi Yer Tutucusu 2">
            <a:extLst>
              <a:ext uri="{FF2B5EF4-FFF2-40B4-BE49-F238E27FC236}">
                <a16:creationId xmlns:a16="http://schemas.microsoft.com/office/drawing/2014/main" id="{B953C18F-3C8B-20B2-9E42-07F9C5BACAD3}"/>
              </a:ext>
            </a:extLst>
          </p:cNvPr>
          <p:cNvSpPr>
            <a:spLocks noGrp="1"/>
          </p:cNvSpPr>
          <p:nvPr>
            <p:ph type="ftr" sz="quarter" idx="11"/>
          </p:nvPr>
        </p:nvSpPr>
        <p:spPr/>
        <p:txBody>
          <a:bodyPr/>
          <a:lstStyle/>
          <a:p>
            <a:r>
              <a:rPr lang="en-US"/>
              <a:t>www.egitimzirvesi.com</a:t>
            </a:r>
            <a:endParaRPr lang="en-US" dirty="0"/>
          </a:p>
        </p:txBody>
      </p:sp>
      <p:sp>
        <p:nvSpPr>
          <p:cNvPr id="4" name="Slayt Numarası Yer Tutucusu 3">
            <a:extLst>
              <a:ext uri="{FF2B5EF4-FFF2-40B4-BE49-F238E27FC236}">
                <a16:creationId xmlns:a16="http://schemas.microsoft.com/office/drawing/2014/main" id="{9BAB5B17-B486-17ED-0AF3-6A44BE927383}"/>
              </a:ext>
            </a:extLst>
          </p:cNvPr>
          <p:cNvSpPr>
            <a:spLocks noGrp="1"/>
          </p:cNvSpPr>
          <p:nvPr>
            <p:ph type="sldNum" sz="quarter" idx="12"/>
          </p:nvPr>
        </p:nvSpPr>
        <p:spPr/>
        <p:txBody>
          <a:bodyPr/>
          <a:lstStyle/>
          <a:p>
            <a:fld id="{6D22F896-40B5-4ADD-8801-0D06FADFA095}" type="slidenum">
              <a:rPr lang="en-US" smtClean="0"/>
              <a:t>18</a:t>
            </a:fld>
            <a:endParaRPr lang="en-US" dirty="0"/>
          </a:p>
        </p:txBody>
      </p:sp>
    </p:spTree>
    <p:extLst>
      <p:ext uri="{BB962C8B-B14F-4D97-AF65-F5344CB8AC3E}">
        <p14:creationId xmlns:p14="http://schemas.microsoft.com/office/powerpoint/2010/main" val="2497289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ÜNYA'NIN İÇİNİ KEŞFEDİYORUZ - Montessori Etkinlikleri">
            <a:extLst>
              <a:ext uri="{FF2B5EF4-FFF2-40B4-BE49-F238E27FC236}">
                <a16:creationId xmlns:a16="http://schemas.microsoft.com/office/drawing/2014/main" id="{A35592EE-F716-926C-01B2-A8A6FA38E0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9357" y="991066"/>
            <a:ext cx="6493285" cy="4875867"/>
          </a:xfrm>
          <a:prstGeom prst="rect">
            <a:avLst/>
          </a:prstGeom>
          <a:noFill/>
          <a:extLst>
            <a:ext uri="{909E8E84-426E-40DD-AFC4-6F175D3DCCD1}">
              <a14:hiddenFill xmlns:a14="http://schemas.microsoft.com/office/drawing/2010/main">
                <a:solidFill>
                  <a:srgbClr val="FFFFFF"/>
                </a:solidFill>
              </a14:hiddenFill>
            </a:ext>
          </a:extLst>
        </p:spPr>
      </p:pic>
      <p:sp>
        <p:nvSpPr>
          <p:cNvPr id="2" name="Veri Yer Tutucusu 1">
            <a:extLst>
              <a:ext uri="{FF2B5EF4-FFF2-40B4-BE49-F238E27FC236}">
                <a16:creationId xmlns:a16="http://schemas.microsoft.com/office/drawing/2014/main" id="{1DC14A33-8071-255E-3740-6BB745B1EFBD}"/>
              </a:ext>
            </a:extLst>
          </p:cNvPr>
          <p:cNvSpPr>
            <a:spLocks noGrp="1"/>
          </p:cNvSpPr>
          <p:nvPr>
            <p:ph type="dt" sz="half" idx="10"/>
          </p:nvPr>
        </p:nvSpPr>
        <p:spPr/>
        <p:txBody>
          <a:bodyPr/>
          <a:lstStyle/>
          <a:p>
            <a:fld id="{96AFA6B1-6DCE-4750-87A3-AD795D3FE3EA}" type="datetime1">
              <a:rPr lang="en-US" smtClean="0"/>
              <a:t>9/21/2024</a:t>
            </a:fld>
            <a:endParaRPr lang="en-US" dirty="0"/>
          </a:p>
        </p:txBody>
      </p:sp>
      <p:sp>
        <p:nvSpPr>
          <p:cNvPr id="3" name="Alt Bilgi Yer Tutucusu 2">
            <a:extLst>
              <a:ext uri="{FF2B5EF4-FFF2-40B4-BE49-F238E27FC236}">
                <a16:creationId xmlns:a16="http://schemas.microsoft.com/office/drawing/2014/main" id="{873E5C60-A956-84BF-A196-ACC487461799}"/>
              </a:ext>
            </a:extLst>
          </p:cNvPr>
          <p:cNvSpPr>
            <a:spLocks noGrp="1"/>
          </p:cNvSpPr>
          <p:nvPr>
            <p:ph type="ftr" sz="quarter" idx="11"/>
          </p:nvPr>
        </p:nvSpPr>
        <p:spPr/>
        <p:txBody>
          <a:bodyPr/>
          <a:lstStyle/>
          <a:p>
            <a:r>
              <a:rPr lang="en-US"/>
              <a:t>www.egitimzirvesi.com</a:t>
            </a:r>
            <a:endParaRPr lang="en-US" dirty="0"/>
          </a:p>
        </p:txBody>
      </p:sp>
      <p:sp>
        <p:nvSpPr>
          <p:cNvPr id="4" name="Slayt Numarası Yer Tutucusu 3">
            <a:extLst>
              <a:ext uri="{FF2B5EF4-FFF2-40B4-BE49-F238E27FC236}">
                <a16:creationId xmlns:a16="http://schemas.microsoft.com/office/drawing/2014/main" id="{6438AFBB-8B9C-949D-D0BF-8BF969597AFD}"/>
              </a:ext>
            </a:extLst>
          </p:cNvPr>
          <p:cNvSpPr>
            <a:spLocks noGrp="1"/>
          </p:cNvSpPr>
          <p:nvPr>
            <p:ph type="sldNum" sz="quarter" idx="12"/>
          </p:nvPr>
        </p:nvSpPr>
        <p:spPr/>
        <p:txBody>
          <a:bodyPr/>
          <a:lstStyle/>
          <a:p>
            <a:fld id="{6D22F896-40B5-4ADD-8801-0D06FADFA095}" type="slidenum">
              <a:rPr lang="en-US" smtClean="0"/>
              <a:t>19</a:t>
            </a:fld>
            <a:endParaRPr lang="en-US" dirty="0"/>
          </a:p>
        </p:txBody>
      </p:sp>
    </p:spTree>
    <p:extLst>
      <p:ext uri="{BB962C8B-B14F-4D97-AF65-F5344CB8AC3E}">
        <p14:creationId xmlns:p14="http://schemas.microsoft.com/office/powerpoint/2010/main" val="2271753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62CFBA4-5CF3-39AD-3098-639F573CAFC5}"/>
              </a:ext>
            </a:extLst>
          </p:cNvPr>
          <p:cNvSpPr>
            <a:spLocks noGrp="1"/>
          </p:cNvSpPr>
          <p:nvPr>
            <p:ph type="title"/>
          </p:nvPr>
        </p:nvSpPr>
        <p:spPr/>
        <p:txBody>
          <a:bodyPr/>
          <a:lstStyle/>
          <a:p>
            <a:r>
              <a:rPr lang="tr-TR" b="0" i="0" dirty="0">
                <a:effectLst/>
                <a:latin typeface="Quicksand"/>
              </a:rPr>
              <a:t>DÜNYA’NIN ŞEKLİ</a:t>
            </a:r>
            <a:br>
              <a:rPr lang="tr-TR" b="0" i="0" dirty="0">
                <a:effectLst/>
                <a:latin typeface="Quicksand"/>
              </a:rPr>
            </a:br>
            <a:endParaRPr lang="tr-TR" dirty="0"/>
          </a:p>
        </p:txBody>
      </p:sp>
      <p:sp>
        <p:nvSpPr>
          <p:cNvPr id="3" name="İçerik Yer Tutucusu 2">
            <a:extLst>
              <a:ext uri="{FF2B5EF4-FFF2-40B4-BE49-F238E27FC236}">
                <a16:creationId xmlns:a16="http://schemas.microsoft.com/office/drawing/2014/main" id="{A1FD0ACA-9690-F48F-571E-1010BF68EDC5}"/>
              </a:ext>
            </a:extLst>
          </p:cNvPr>
          <p:cNvSpPr>
            <a:spLocks noGrp="1"/>
          </p:cNvSpPr>
          <p:nvPr>
            <p:ph idx="1"/>
          </p:nvPr>
        </p:nvSpPr>
        <p:spPr/>
        <p:txBody>
          <a:bodyPr>
            <a:normAutofit/>
          </a:bodyPr>
          <a:lstStyle/>
          <a:p>
            <a:pPr marL="0" indent="0">
              <a:buNone/>
            </a:pPr>
            <a:r>
              <a:rPr lang="tr-TR" sz="3600" b="1" i="0" dirty="0">
                <a:solidFill>
                  <a:schemeClr val="accent1">
                    <a:lumMod val="40000"/>
                    <a:lumOff val="60000"/>
                  </a:schemeClr>
                </a:solidFill>
                <a:effectLst/>
                <a:latin typeface="Quicksand"/>
              </a:rPr>
              <a:t>BU KONUDA NELER ÖĞRENECEĞİZ?</a:t>
            </a:r>
            <a:br>
              <a:rPr lang="tr-TR" sz="3600" dirty="0">
                <a:solidFill>
                  <a:schemeClr val="accent1">
                    <a:lumMod val="40000"/>
                    <a:lumOff val="60000"/>
                  </a:schemeClr>
                </a:solidFill>
              </a:rPr>
            </a:br>
            <a:r>
              <a:rPr lang="tr-TR" sz="3600" b="0" i="0" dirty="0">
                <a:solidFill>
                  <a:schemeClr val="accent1">
                    <a:lumMod val="40000"/>
                    <a:lumOff val="60000"/>
                  </a:schemeClr>
                </a:solidFill>
                <a:effectLst/>
                <a:latin typeface="Quicksand"/>
              </a:rPr>
              <a:t>→ Dünya’nın şekli nasıldır?</a:t>
            </a:r>
            <a:br>
              <a:rPr lang="tr-TR" sz="3600" dirty="0">
                <a:solidFill>
                  <a:schemeClr val="accent1">
                    <a:lumMod val="40000"/>
                    <a:lumOff val="60000"/>
                  </a:schemeClr>
                </a:solidFill>
              </a:rPr>
            </a:br>
            <a:r>
              <a:rPr lang="tr-TR" sz="3600" b="0" i="0" dirty="0">
                <a:solidFill>
                  <a:schemeClr val="accent1">
                    <a:lumMod val="40000"/>
                    <a:lumOff val="60000"/>
                  </a:schemeClr>
                </a:solidFill>
                <a:effectLst/>
                <a:latin typeface="Quicksand"/>
              </a:rPr>
              <a:t>→ Dünya’nın şekli ile ilgili eski görüşler nelerdir?</a:t>
            </a:r>
            <a:br>
              <a:rPr lang="tr-TR" sz="3600" dirty="0">
                <a:solidFill>
                  <a:schemeClr val="accent1">
                    <a:lumMod val="40000"/>
                    <a:lumOff val="60000"/>
                  </a:schemeClr>
                </a:solidFill>
              </a:rPr>
            </a:br>
            <a:r>
              <a:rPr lang="tr-TR" sz="3600" b="0" i="0" dirty="0">
                <a:solidFill>
                  <a:schemeClr val="accent1">
                    <a:lumMod val="40000"/>
                    <a:lumOff val="60000"/>
                  </a:schemeClr>
                </a:solidFill>
                <a:effectLst/>
                <a:latin typeface="Quicksand"/>
              </a:rPr>
              <a:t>→ Dünya’nın şeklinin küreye benzediğini savunan bilim insanları kimlerdir?</a:t>
            </a:r>
            <a:endParaRPr lang="tr-TR" sz="3600" dirty="0">
              <a:solidFill>
                <a:schemeClr val="accent1">
                  <a:lumMod val="40000"/>
                  <a:lumOff val="60000"/>
                </a:schemeClr>
              </a:solidFill>
            </a:endParaRPr>
          </a:p>
        </p:txBody>
      </p:sp>
      <p:sp>
        <p:nvSpPr>
          <p:cNvPr id="4" name="Veri Yer Tutucusu 3">
            <a:extLst>
              <a:ext uri="{FF2B5EF4-FFF2-40B4-BE49-F238E27FC236}">
                <a16:creationId xmlns:a16="http://schemas.microsoft.com/office/drawing/2014/main" id="{EC30FFF4-A3C8-804F-3DBF-2A6256F9A207}"/>
              </a:ext>
            </a:extLst>
          </p:cNvPr>
          <p:cNvSpPr>
            <a:spLocks noGrp="1"/>
          </p:cNvSpPr>
          <p:nvPr>
            <p:ph type="dt" sz="half" idx="10"/>
          </p:nvPr>
        </p:nvSpPr>
        <p:spPr/>
        <p:txBody>
          <a:bodyPr/>
          <a:lstStyle/>
          <a:p>
            <a:fld id="{7CC4C928-B4DB-462D-AD0E-3C25EE589B52}" type="datetime1">
              <a:rPr lang="en-US" smtClean="0"/>
              <a:t>9/21/2024</a:t>
            </a:fld>
            <a:endParaRPr lang="en-US" dirty="0"/>
          </a:p>
        </p:txBody>
      </p:sp>
      <p:sp>
        <p:nvSpPr>
          <p:cNvPr id="5" name="Alt Bilgi Yer Tutucusu 4">
            <a:extLst>
              <a:ext uri="{FF2B5EF4-FFF2-40B4-BE49-F238E27FC236}">
                <a16:creationId xmlns:a16="http://schemas.microsoft.com/office/drawing/2014/main" id="{0BA8FCC3-644B-6E0A-AF82-FBC9A477C1A8}"/>
              </a:ext>
            </a:extLst>
          </p:cNvPr>
          <p:cNvSpPr>
            <a:spLocks noGrp="1"/>
          </p:cNvSpPr>
          <p:nvPr>
            <p:ph type="ftr" sz="quarter" idx="11"/>
          </p:nvPr>
        </p:nvSpPr>
        <p:spPr/>
        <p:txBody>
          <a:bodyPr/>
          <a:lstStyle/>
          <a:p>
            <a:r>
              <a:rPr lang="en-US"/>
              <a:t>www.egitimzirvesi.com</a:t>
            </a:r>
            <a:endParaRPr lang="en-US" dirty="0"/>
          </a:p>
        </p:txBody>
      </p:sp>
      <p:sp>
        <p:nvSpPr>
          <p:cNvPr id="6" name="Slayt Numarası Yer Tutucusu 5">
            <a:extLst>
              <a:ext uri="{FF2B5EF4-FFF2-40B4-BE49-F238E27FC236}">
                <a16:creationId xmlns:a16="http://schemas.microsoft.com/office/drawing/2014/main" id="{EBB1E92B-7A26-6677-21A2-1282330A6251}"/>
              </a:ext>
            </a:extLst>
          </p:cNvPr>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4796405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5782CD11-DA8C-6204-52F4-3C12707B3284}"/>
              </a:ext>
            </a:extLst>
          </p:cNvPr>
          <p:cNvPicPr>
            <a:picLocks noChangeAspect="1"/>
          </p:cNvPicPr>
          <p:nvPr/>
        </p:nvPicPr>
        <p:blipFill>
          <a:blip r:embed="rId2"/>
          <a:stretch>
            <a:fillRect/>
          </a:stretch>
        </p:blipFill>
        <p:spPr>
          <a:xfrm>
            <a:off x="3035709" y="149873"/>
            <a:ext cx="6462251" cy="6558253"/>
          </a:xfrm>
          <a:prstGeom prst="rect">
            <a:avLst/>
          </a:prstGeom>
        </p:spPr>
      </p:pic>
      <p:sp>
        <p:nvSpPr>
          <p:cNvPr id="2" name="Veri Yer Tutucusu 1">
            <a:extLst>
              <a:ext uri="{FF2B5EF4-FFF2-40B4-BE49-F238E27FC236}">
                <a16:creationId xmlns:a16="http://schemas.microsoft.com/office/drawing/2014/main" id="{1A7A0038-C8E2-CA5C-4762-D3EA521BC400}"/>
              </a:ext>
            </a:extLst>
          </p:cNvPr>
          <p:cNvSpPr>
            <a:spLocks noGrp="1"/>
          </p:cNvSpPr>
          <p:nvPr>
            <p:ph type="dt" sz="half" idx="10"/>
          </p:nvPr>
        </p:nvSpPr>
        <p:spPr/>
        <p:txBody>
          <a:bodyPr/>
          <a:lstStyle/>
          <a:p>
            <a:fld id="{B4EEEB5D-708C-491D-8DB6-3CC72925659D}" type="datetime1">
              <a:rPr lang="en-US" smtClean="0"/>
              <a:t>9/21/2024</a:t>
            </a:fld>
            <a:endParaRPr lang="en-US" dirty="0"/>
          </a:p>
        </p:txBody>
      </p:sp>
      <p:sp>
        <p:nvSpPr>
          <p:cNvPr id="3" name="Alt Bilgi Yer Tutucusu 2">
            <a:extLst>
              <a:ext uri="{FF2B5EF4-FFF2-40B4-BE49-F238E27FC236}">
                <a16:creationId xmlns:a16="http://schemas.microsoft.com/office/drawing/2014/main" id="{2B70201E-5D4C-4D47-C477-1BE04DA3E09B}"/>
              </a:ext>
            </a:extLst>
          </p:cNvPr>
          <p:cNvSpPr>
            <a:spLocks noGrp="1"/>
          </p:cNvSpPr>
          <p:nvPr>
            <p:ph type="ftr" sz="quarter" idx="11"/>
          </p:nvPr>
        </p:nvSpPr>
        <p:spPr/>
        <p:txBody>
          <a:bodyPr/>
          <a:lstStyle/>
          <a:p>
            <a:r>
              <a:rPr lang="en-US"/>
              <a:t>www.egitimzirvesi.com</a:t>
            </a:r>
            <a:endParaRPr lang="en-US" dirty="0"/>
          </a:p>
        </p:txBody>
      </p:sp>
      <p:sp>
        <p:nvSpPr>
          <p:cNvPr id="4" name="Slayt Numarası Yer Tutucusu 3">
            <a:extLst>
              <a:ext uri="{FF2B5EF4-FFF2-40B4-BE49-F238E27FC236}">
                <a16:creationId xmlns:a16="http://schemas.microsoft.com/office/drawing/2014/main" id="{EF3348EA-3248-91ED-365F-EC7616E01D55}"/>
              </a:ext>
            </a:extLst>
          </p:cNvPr>
          <p:cNvSpPr>
            <a:spLocks noGrp="1"/>
          </p:cNvSpPr>
          <p:nvPr>
            <p:ph type="sldNum" sz="quarter" idx="12"/>
          </p:nvPr>
        </p:nvSpPr>
        <p:spPr/>
        <p:txBody>
          <a:bodyPr/>
          <a:lstStyle/>
          <a:p>
            <a:fld id="{6D22F896-40B5-4ADD-8801-0D06FADFA095}" type="slidenum">
              <a:rPr lang="en-US" smtClean="0"/>
              <a:t>20</a:t>
            </a:fld>
            <a:endParaRPr lang="en-US" dirty="0"/>
          </a:p>
        </p:txBody>
      </p:sp>
    </p:spTree>
    <p:extLst>
      <p:ext uri="{BB962C8B-B14F-4D97-AF65-F5344CB8AC3E}">
        <p14:creationId xmlns:p14="http://schemas.microsoft.com/office/powerpoint/2010/main" val="1163522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8E5B9487-EA93-150A-CE2F-ACCCC13F9C0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41562" y="1620235"/>
            <a:ext cx="8688189" cy="3787507"/>
          </a:xfrm>
          <a:prstGeom prst="rect">
            <a:avLst/>
          </a:prstGeom>
          <a:noFill/>
          <a:extLst>
            <a:ext uri="{909E8E84-426E-40DD-AFC4-6F175D3DCCD1}">
              <a14:hiddenFill xmlns:a14="http://schemas.microsoft.com/office/drawing/2010/main">
                <a:solidFill>
                  <a:srgbClr val="FFFFFF"/>
                </a:solidFill>
              </a14:hiddenFill>
            </a:ext>
          </a:extLst>
        </p:spPr>
      </p:pic>
      <p:sp>
        <p:nvSpPr>
          <p:cNvPr id="2" name="Veri Yer Tutucusu 1">
            <a:extLst>
              <a:ext uri="{FF2B5EF4-FFF2-40B4-BE49-F238E27FC236}">
                <a16:creationId xmlns:a16="http://schemas.microsoft.com/office/drawing/2014/main" id="{8E24E431-E4AC-CB47-A610-846FCE4F2543}"/>
              </a:ext>
            </a:extLst>
          </p:cNvPr>
          <p:cNvSpPr>
            <a:spLocks noGrp="1"/>
          </p:cNvSpPr>
          <p:nvPr>
            <p:ph type="dt" sz="half" idx="10"/>
          </p:nvPr>
        </p:nvSpPr>
        <p:spPr/>
        <p:txBody>
          <a:bodyPr/>
          <a:lstStyle/>
          <a:p>
            <a:fld id="{8B30ED12-FA73-414C-8BC3-3881FD29E234}" type="datetime1">
              <a:rPr lang="en-US" smtClean="0"/>
              <a:t>9/21/2024</a:t>
            </a:fld>
            <a:endParaRPr lang="en-US" dirty="0"/>
          </a:p>
        </p:txBody>
      </p:sp>
      <p:sp>
        <p:nvSpPr>
          <p:cNvPr id="3" name="Alt Bilgi Yer Tutucusu 2">
            <a:extLst>
              <a:ext uri="{FF2B5EF4-FFF2-40B4-BE49-F238E27FC236}">
                <a16:creationId xmlns:a16="http://schemas.microsoft.com/office/drawing/2014/main" id="{FDE367ED-2ED1-A69D-CBD6-83EBC8AB5239}"/>
              </a:ext>
            </a:extLst>
          </p:cNvPr>
          <p:cNvSpPr>
            <a:spLocks noGrp="1"/>
          </p:cNvSpPr>
          <p:nvPr>
            <p:ph type="ftr" sz="quarter" idx="11"/>
          </p:nvPr>
        </p:nvSpPr>
        <p:spPr/>
        <p:txBody>
          <a:bodyPr/>
          <a:lstStyle/>
          <a:p>
            <a:r>
              <a:rPr lang="en-US"/>
              <a:t>www.egitimzirvesi.com</a:t>
            </a:r>
            <a:endParaRPr lang="en-US" dirty="0"/>
          </a:p>
        </p:txBody>
      </p:sp>
      <p:sp>
        <p:nvSpPr>
          <p:cNvPr id="4" name="Slayt Numarası Yer Tutucusu 3">
            <a:extLst>
              <a:ext uri="{FF2B5EF4-FFF2-40B4-BE49-F238E27FC236}">
                <a16:creationId xmlns:a16="http://schemas.microsoft.com/office/drawing/2014/main" id="{B9DDD630-403A-6638-D80B-AC55C2FA2852}"/>
              </a:ext>
            </a:extLst>
          </p:cNvPr>
          <p:cNvSpPr>
            <a:spLocks noGrp="1"/>
          </p:cNvSpPr>
          <p:nvPr>
            <p:ph type="sldNum" sz="quarter" idx="12"/>
          </p:nvPr>
        </p:nvSpPr>
        <p:spPr/>
        <p:txBody>
          <a:bodyPr/>
          <a:lstStyle/>
          <a:p>
            <a:fld id="{6D22F896-40B5-4ADD-8801-0D06FADFA095}" type="slidenum">
              <a:rPr lang="en-US" smtClean="0"/>
              <a:t>21</a:t>
            </a:fld>
            <a:endParaRPr lang="en-US" dirty="0"/>
          </a:p>
        </p:txBody>
      </p:sp>
    </p:spTree>
    <p:extLst>
      <p:ext uri="{BB962C8B-B14F-4D97-AF65-F5344CB8AC3E}">
        <p14:creationId xmlns:p14="http://schemas.microsoft.com/office/powerpoint/2010/main" val="2007874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960AF2A-3B4C-D1AD-CA38-D4C7C70FE145}"/>
              </a:ext>
            </a:extLst>
          </p:cNvPr>
          <p:cNvSpPr>
            <a:spLocks noGrp="1"/>
          </p:cNvSpPr>
          <p:nvPr>
            <p:ph idx="1"/>
          </p:nvPr>
        </p:nvSpPr>
        <p:spPr>
          <a:xfrm>
            <a:off x="685800" y="826019"/>
            <a:ext cx="10820400" cy="5205962"/>
          </a:xfrm>
        </p:spPr>
        <p:txBody>
          <a:bodyPr>
            <a:normAutofit fontScale="92500" lnSpcReduction="20000"/>
          </a:bodyPr>
          <a:lstStyle/>
          <a:p>
            <a:pPr marL="0" indent="0">
              <a:buNone/>
            </a:pPr>
            <a:r>
              <a:rPr lang="tr-TR" sz="2400" dirty="0"/>
              <a:t>Yer Kabuğu</a:t>
            </a:r>
          </a:p>
          <a:p>
            <a:pPr marL="0" indent="0">
              <a:buNone/>
            </a:pPr>
            <a:r>
              <a:rPr lang="tr-TR" sz="2400" dirty="0"/>
              <a:t>Dünya’nın en dışta ve en ince olan katmandır. Üzerinde yaşadığımız yerdir. Tüm gezegeni kaplar. Yerküre bir elma kadar olsaydı yer kabuğu onun kabuğu gibi olurdur.</a:t>
            </a:r>
          </a:p>
          <a:p>
            <a:endParaRPr lang="tr-TR" sz="2400" dirty="0"/>
          </a:p>
          <a:p>
            <a:pPr marL="0" indent="0">
              <a:buNone/>
            </a:pPr>
            <a:r>
              <a:rPr lang="tr-TR" sz="2400" dirty="0"/>
              <a:t>Ateş Küre (Magma-Manto)</a:t>
            </a:r>
          </a:p>
          <a:p>
            <a:pPr marL="0" indent="0">
              <a:buNone/>
            </a:pPr>
            <a:r>
              <a:rPr lang="tr-TR" sz="2400" dirty="0"/>
              <a:t>Üzerinde yaşadığımız yer kabuğunun hemen altında yer alır. Çok sıcak bir katman olduğu için madenler burada lav (sıvı kayaç) halinde bulunur. </a:t>
            </a:r>
          </a:p>
          <a:p>
            <a:pPr marL="0" indent="0">
              <a:buNone/>
            </a:pPr>
            <a:r>
              <a:rPr lang="tr-TR" sz="2400" dirty="0"/>
              <a:t>Mantoda bulunan lavlar yanardağ patlamaları sayesinde yer yüzüne çıkarlar. Yer kabuğunun altında bulunur. Yüksek sıcaklık nedeniyle erimiş kayalardan oluşur. Magma, bazen yeryüzüne çıkabilir. Yeryüzüne çıkan   magmaya lav denir.  Magmanın yeryüzüne çıktığı yerler yanardağ olarak adlandırılır.</a:t>
            </a:r>
          </a:p>
          <a:p>
            <a:endParaRPr lang="tr-TR" sz="2400" dirty="0"/>
          </a:p>
          <a:p>
            <a:pPr marL="0" indent="0">
              <a:buNone/>
            </a:pPr>
            <a:r>
              <a:rPr lang="tr-TR" sz="2400" dirty="0"/>
              <a:t>Ağır Küre (Çekirdek)</a:t>
            </a:r>
          </a:p>
          <a:p>
            <a:pPr marL="0" indent="0">
              <a:buNone/>
            </a:pPr>
            <a:r>
              <a:rPr lang="tr-TR" sz="2400" dirty="0"/>
              <a:t>Dış ve iç çekirdek olmak üzere iki kısma ayrılır. Dünya’nın en içte, en sıcak ve en ağır katmanıdır. Sıvı halinde bulunur.</a:t>
            </a:r>
          </a:p>
          <a:p>
            <a:endParaRPr lang="tr-TR" sz="2400" dirty="0"/>
          </a:p>
          <a:p>
            <a:endParaRPr lang="tr-TR" sz="2400" dirty="0"/>
          </a:p>
        </p:txBody>
      </p:sp>
      <p:sp>
        <p:nvSpPr>
          <p:cNvPr id="2" name="Veri Yer Tutucusu 1">
            <a:extLst>
              <a:ext uri="{FF2B5EF4-FFF2-40B4-BE49-F238E27FC236}">
                <a16:creationId xmlns:a16="http://schemas.microsoft.com/office/drawing/2014/main" id="{70387E3D-58C0-78A9-EFEA-6DAB504B0257}"/>
              </a:ext>
            </a:extLst>
          </p:cNvPr>
          <p:cNvSpPr>
            <a:spLocks noGrp="1"/>
          </p:cNvSpPr>
          <p:nvPr>
            <p:ph type="dt" sz="half" idx="10"/>
          </p:nvPr>
        </p:nvSpPr>
        <p:spPr/>
        <p:txBody>
          <a:bodyPr/>
          <a:lstStyle/>
          <a:p>
            <a:fld id="{D6784140-E59B-47AC-A867-B2BB03C3B450}" type="datetime1">
              <a:rPr lang="en-US" smtClean="0"/>
              <a:t>9/21/2024</a:t>
            </a:fld>
            <a:endParaRPr lang="en-US" dirty="0"/>
          </a:p>
        </p:txBody>
      </p:sp>
      <p:sp>
        <p:nvSpPr>
          <p:cNvPr id="4" name="Alt Bilgi Yer Tutucusu 3">
            <a:extLst>
              <a:ext uri="{FF2B5EF4-FFF2-40B4-BE49-F238E27FC236}">
                <a16:creationId xmlns:a16="http://schemas.microsoft.com/office/drawing/2014/main" id="{F0FE026B-6BCA-8523-DA04-C4E9401B22FE}"/>
              </a:ext>
            </a:extLst>
          </p:cNvPr>
          <p:cNvSpPr>
            <a:spLocks noGrp="1"/>
          </p:cNvSpPr>
          <p:nvPr>
            <p:ph type="ftr" sz="quarter" idx="11"/>
          </p:nvPr>
        </p:nvSpPr>
        <p:spPr/>
        <p:txBody>
          <a:bodyPr/>
          <a:lstStyle/>
          <a:p>
            <a:r>
              <a:rPr lang="en-US"/>
              <a:t>www.egitimzirvesi.com</a:t>
            </a:r>
            <a:endParaRPr lang="en-US" dirty="0"/>
          </a:p>
        </p:txBody>
      </p:sp>
      <p:sp>
        <p:nvSpPr>
          <p:cNvPr id="5" name="Slayt Numarası Yer Tutucusu 4">
            <a:extLst>
              <a:ext uri="{FF2B5EF4-FFF2-40B4-BE49-F238E27FC236}">
                <a16:creationId xmlns:a16="http://schemas.microsoft.com/office/drawing/2014/main" id="{C8941A25-75D4-9DFE-B233-8F9302D602EA}"/>
              </a:ext>
            </a:extLst>
          </p:cNvPr>
          <p:cNvSpPr>
            <a:spLocks noGrp="1"/>
          </p:cNvSpPr>
          <p:nvPr>
            <p:ph type="sldNum" sz="quarter" idx="12"/>
          </p:nvPr>
        </p:nvSpPr>
        <p:spPr/>
        <p:txBody>
          <a:bodyPr/>
          <a:lstStyle/>
          <a:p>
            <a:fld id="{6D22F896-40B5-4ADD-8801-0D06FADFA095}" type="slidenum">
              <a:rPr lang="en-US" smtClean="0"/>
              <a:t>22</a:t>
            </a:fld>
            <a:endParaRPr lang="en-US" dirty="0"/>
          </a:p>
        </p:txBody>
      </p:sp>
    </p:spTree>
    <p:extLst>
      <p:ext uri="{BB962C8B-B14F-4D97-AF65-F5344CB8AC3E}">
        <p14:creationId xmlns:p14="http://schemas.microsoft.com/office/powerpoint/2010/main" val="912774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D7B9FCEC-2250-61E7-9DAB-7957B0DF3F9B}"/>
              </a:ext>
            </a:extLst>
          </p:cNvPr>
          <p:cNvPicPr>
            <a:picLocks noChangeAspect="1"/>
          </p:cNvPicPr>
          <p:nvPr/>
        </p:nvPicPr>
        <p:blipFill>
          <a:blip r:embed="rId2"/>
          <a:stretch>
            <a:fillRect/>
          </a:stretch>
        </p:blipFill>
        <p:spPr>
          <a:xfrm>
            <a:off x="1691149" y="1960305"/>
            <a:ext cx="8249264" cy="3978377"/>
          </a:xfrm>
          <a:prstGeom prst="rect">
            <a:avLst/>
          </a:prstGeom>
        </p:spPr>
      </p:pic>
      <p:sp>
        <p:nvSpPr>
          <p:cNvPr id="6" name="Metin kutusu 5">
            <a:extLst>
              <a:ext uri="{FF2B5EF4-FFF2-40B4-BE49-F238E27FC236}">
                <a16:creationId xmlns:a16="http://schemas.microsoft.com/office/drawing/2014/main" id="{861105FF-5615-582F-AE08-C69F403F7B0F}"/>
              </a:ext>
            </a:extLst>
          </p:cNvPr>
          <p:cNvSpPr txBox="1"/>
          <p:nvPr/>
        </p:nvSpPr>
        <p:spPr>
          <a:xfrm>
            <a:off x="4041058" y="884903"/>
            <a:ext cx="3991897" cy="369332"/>
          </a:xfrm>
          <a:prstGeom prst="rect">
            <a:avLst/>
          </a:prstGeom>
          <a:noFill/>
        </p:spPr>
        <p:txBody>
          <a:bodyPr wrap="square" rtlCol="0">
            <a:spAutoFit/>
          </a:bodyPr>
          <a:lstStyle/>
          <a:p>
            <a:r>
              <a:rPr lang="tr-TR" dirty="0"/>
              <a:t>YANARDAĞ- LAV- MAGMA</a:t>
            </a:r>
          </a:p>
        </p:txBody>
      </p:sp>
      <p:sp>
        <p:nvSpPr>
          <p:cNvPr id="2" name="Veri Yer Tutucusu 1">
            <a:extLst>
              <a:ext uri="{FF2B5EF4-FFF2-40B4-BE49-F238E27FC236}">
                <a16:creationId xmlns:a16="http://schemas.microsoft.com/office/drawing/2014/main" id="{72BEECEA-9746-153C-A4A7-60AC66A55C0B}"/>
              </a:ext>
            </a:extLst>
          </p:cNvPr>
          <p:cNvSpPr>
            <a:spLocks noGrp="1"/>
          </p:cNvSpPr>
          <p:nvPr>
            <p:ph type="dt" sz="half" idx="10"/>
          </p:nvPr>
        </p:nvSpPr>
        <p:spPr/>
        <p:txBody>
          <a:bodyPr/>
          <a:lstStyle/>
          <a:p>
            <a:fld id="{C3019389-0407-4737-8C39-660B2AB650DD}" type="datetime1">
              <a:rPr lang="en-US" smtClean="0"/>
              <a:t>9/21/2024</a:t>
            </a:fld>
            <a:endParaRPr lang="en-US" dirty="0"/>
          </a:p>
        </p:txBody>
      </p:sp>
      <p:sp>
        <p:nvSpPr>
          <p:cNvPr id="3" name="Alt Bilgi Yer Tutucusu 2">
            <a:extLst>
              <a:ext uri="{FF2B5EF4-FFF2-40B4-BE49-F238E27FC236}">
                <a16:creationId xmlns:a16="http://schemas.microsoft.com/office/drawing/2014/main" id="{92AA33FB-F52B-89E7-96BC-4F752844EB5A}"/>
              </a:ext>
            </a:extLst>
          </p:cNvPr>
          <p:cNvSpPr>
            <a:spLocks noGrp="1"/>
          </p:cNvSpPr>
          <p:nvPr>
            <p:ph type="ftr" sz="quarter" idx="11"/>
          </p:nvPr>
        </p:nvSpPr>
        <p:spPr/>
        <p:txBody>
          <a:bodyPr/>
          <a:lstStyle/>
          <a:p>
            <a:r>
              <a:rPr lang="en-US"/>
              <a:t>www.egitimzirvesi.com</a:t>
            </a:r>
            <a:endParaRPr lang="en-US" dirty="0"/>
          </a:p>
        </p:txBody>
      </p:sp>
      <p:sp>
        <p:nvSpPr>
          <p:cNvPr id="4" name="Slayt Numarası Yer Tutucusu 3">
            <a:extLst>
              <a:ext uri="{FF2B5EF4-FFF2-40B4-BE49-F238E27FC236}">
                <a16:creationId xmlns:a16="http://schemas.microsoft.com/office/drawing/2014/main" id="{5D74013A-FC88-FF80-0A3F-652F97FA5FAE}"/>
              </a:ext>
            </a:extLst>
          </p:cNvPr>
          <p:cNvSpPr>
            <a:spLocks noGrp="1"/>
          </p:cNvSpPr>
          <p:nvPr>
            <p:ph type="sldNum" sz="quarter" idx="12"/>
          </p:nvPr>
        </p:nvSpPr>
        <p:spPr/>
        <p:txBody>
          <a:bodyPr/>
          <a:lstStyle/>
          <a:p>
            <a:fld id="{6D22F896-40B5-4ADD-8801-0D06FADFA095}" type="slidenum">
              <a:rPr lang="en-US" smtClean="0"/>
              <a:t>23</a:t>
            </a:fld>
            <a:endParaRPr lang="en-US" dirty="0"/>
          </a:p>
        </p:txBody>
      </p:sp>
    </p:spTree>
    <p:extLst>
      <p:ext uri="{BB962C8B-B14F-4D97-AF65-F5344CB8AC3E}">
        <p14:creationId xmlns:p14="http://schemas.microsoft.com/office/powerpoint/2010/main" val="712476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F5A62B40-4626-A703-4D75-1DA0562CBB3A}"/>
              </a:ext>
            </a:extLst>
          </p:cNvPr>
          <p:cNvPicPr>
            <a:picLocks noGrp="1" noChangeAspect="1"/>
          </p:cNvPicPr>
          <p:nvPr>
            <p:ph idx="1"/>
          </p:nvPr>
        </p:nvPicPr>
        <p:blipFill>
          <a:blip r:embed="rId2"/>
          <a:stretch>
            <a:fillRect/>
          </a:stretch>
        </p:blipFill>
        <p:spPr>
          <a:xfrm>
            <a:off x="1643762" y="1318854"/>
            <a:ext cx="8422786" cy="4737817"/>
          </a:xfrm>
          <a:prstGeom prst="rect">
            <a:avLst/>
          </a:prstGeom>
        </p:spPr>
      </p:pic>
      <p:sp>
        <p:nvSpPr>
          <p:cNvPr id="2" name="Veri Yer Tutucusu 1">
            <a:extLst>
              <a:ext uri="{FF2B5EF4-FFF2-40B4-BE49-F238E27FC236}">
                <a16:creationId xmlns:a16="http://schemas.microsoft.com/office/drawing/2014/main" id="{41FF0103-E842-5D7E-3E62-4E89DF086901}"/>
              </a:ext>
            </a:extLst>
          </p:cNvPr>
          <p:cNvSpPr>
            <a:spLocks noGrp="1"/>
          </p:cNvSpPr>
          <p:nvPr>
            <p:ph type="dt" sz="half" idx="10"/>
          </p:nvPr>
        </p:nvSpPr>
        <p:spPr/>
        <p:txBody>
          <a:bodyPr/>
          <a:lstStyle/>
          <a:p>
            <a:fld id="{97A28288-B4D7-4AE5-9960-B43EE5A7E594}" type="datetime1">
              <a:rPr lang="en-US" smtClean="0"/>
              <a:t>9/21/2024</a:t>
            </a:fld>
            <a:endParaRPr lang="en-US" dirty="0"/>
          </a:p>
        </p:txBody>
      </p:sp>
      <p:sp>
        <p:nvSpPr>
          <p:cNvPr id="3" name="Alt Bilgi Yer Tutucusu 2">
            <a:extLst>
              <a:ext uri="{FF2B5EF4-FFF2-40B4-BE49-F238E27FC236}">
                <a16:creationId xmlns:a16="http://schemas.microsoft.com/office/drawing/2014/main" id="{0DC604DF-6BEC-1E90-F9DD-C606C9F65105}"/>
              </a:ext>
            </a:extLst>
          </p:cNvPr>
          <p:cNvSpPr>
            <a:spLocks noGrp="1"/>
          </p:cNvSpPr>
          <p:nvPr>
            <p:ph type="ftr" sz="quarter" idx="11"/>
          </p:nvPr>
        </p:nvSpPr>
        <p:spPr/>
        <p:txBody>
          <a:bodyPr/>
          <a:lstStyle/>
          <a:p>
            <a:r>
              <a:rPr lang="en-US"/>
              <a:t>www.egitimzirvesi.com</a:t>
            </a:r>
            <a:endParaRPr lang="en-US" dirty="0"/>
          </a:p>
        </p:txBody>
      </p:sp>
      <p:sp>
        <p:nvSpPr>
          <p:cNvPr id="5" name="Slayt Numarası Yer Tutucusu 4">
            <a:extLst>
              <a:ext uri="{FF2B5EF4-FFF2-40B4-BE49-F238E27FC236}">
                <a16:creationId xmlns:a16="http://schemas.microsoft.com/office/drawing/2014/main" id="{C1D0A6F8-BAD2-2DC4-18A3-2554A33644FD}"/>
              </a:ext>
            </a:extLst>
          </p:cNvPr>
          <p:cNvSpPr>
            <a:spLocks noGrp="1"/>
          </p:cNvSpPr>
          <p:nvPr>
            <p:ph type="sldNum" sz="quarter" idx="12"/>
          </p:nvPr>
        </p:nvSpPr>
        <p:spPr/>
        <p:txBody>
          <a:bodyPr/>
          <a:lstStyle/>
          <a:p>
            <a:fld id="{6D22F896-40B5-4ADD-8801-0D06FADFA095}" type="slidenum">
              <a:rPr lang="en-US" smtClean="0"/>
              <a:t>24</a:t>
            </a:fld>
            <a:endParaRPr lang="en-US" dirty="0"/>
          </a:p>
        </p:txBody>
      </p:sp>
    </p:spTree>
    <p:extLst>
      <p:ext uri="{BB962C8B-B14F-4D97-AF65-F5344CB8AC3E}">
        <p14:creationId xmlns:p14="http://schemas.microsoft.com/office/powerpoint/2010/main" val="40294872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Ülker Dankek Magma Çikolatalı 65G | Macroonline">
            <a:extLst>
              <a:ext uri="{FF2B5EF4-FFF2-40B4-BE49-F238E27FC236}">
                <a16:creationId xmlns:a16="http://schemas.microsoft.com/office/drawing/2014/main" id="{F24C0AEA-7953-1AA0-CD49-2428101E73C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98708" y="1584325"/>
            <a:ext cx="4024313" cy="4024313"/>
          </a:xfrm>
          <a:prstGeom prst="rect">
            <a:avLst/>
          </a:prstGeom>
          <a:noFill/>
          <a:extLst>
            <a:ext uri="{909E8E84-426E-40DD-AFC4-6F175D3DCCD1}">
              <a14:hiddenFill xmlns:a14="http://schemas.microsoft.com/office/drawing/2010/main">
                <a:solidFill>
                  <a:srgbClr val="FFFFFF"/>
                </a:solidFill>
              </a14:hiddenFill>
            </a:ext>
          </a:extLst>
        </p:spPr>
      </p:pic>
      <p:sp>
        <p:nvSpPr>
          <p:cNvPr id="2" name="Veri Yer Tutucusu 1">
            <a:extLst>
              <a:ext uri="{FF2B5EF4-FFF2-40B4-BE49-F238E27FC236}">
                <a16:creationId xmlns:a16="http://schemas.microsoft.com/office/drawing/2014/main" id="{327DBEDB-C30F-7DF7-816A-2A5D275DDFA2}"/>
              </a:ext>
            </a:extLst>
          </p:cNvPr>
          <p:cNvSpPr>
            <a:spLocks noGrp="1"/>
          </p:cNvSpPr>
          <p:nvPr>
            <p:ph type="dt" sz="half" idx="10"/>
          </p:nvPr>
        </p:nvSpPr>
        <p:spPr/>
        <p:txBody>
          <a:bodyPr/>
          <a:lstStyle/>
          <a:p>
            <a:fld id="{41773C43-2ED6-438C-B023-D455F1A7C0BB}" type="datetime1">
              <a:rPr lang="en-US" smtClean="0"/>
              <a:t>9/21/2024</a:t>
            </a:fld>
            <a:endParaRPr lang="en-US" dirty="0"/>
          </a:p>
        </p:txBody>
      </p:sp>
      <p:sp>
        <p:nvSpPr>
          <p:cNvPr id="3" name="Alt Bilgi Yer Tutucusu 2">
            <a:extLst>
              <a:ext uri="{FF2B5EF4-FFF2-40B4-BE49-F238E27FC236}">
                <a16:creationId xmlns:a16="http://schemas.microsoft.com/office/drawing/2014/main" id="{D974D19F-0611-F9D9-6159-9032D2312475}"/>
              </a:ext>
            </a:extLst>
          </p:cNvPr>
          <p:cNvSpPr>
            <a:spLocks noGrp="1"/>
          </p:cNvSpPr>
          <p:nvPr>
            <p:ph type="ftr" sz="quarter" idx="11"/>
          </p:nvPr>
        </p:nvSpPr>
        <p:spPr/>
        <p:txBody>
          <a:bodyPr/>
          <a:lstStyle/>
          <a:p>
            <a:r>
              <a:rPr lang="en-US"/>
              <a:t>www.egitimzirvesi.com</a:t>
            </a:r>
            <a:endParaRPr lang="en-US" dirty="0"/>
          </a:p>
        </p:txBody>
      </p:sp>
      <p:sp>
        <p:nvSpPr>
          <p:cNvPr id="4" name="Slayt Numarası Yer Tutucusu 3">
            <a:extLst>
              <a:ext uri="{FF2B5EF4-FFF2-40B4-BE49-F238E27FC236}">
                <a16:creationId xmlns:a16="http://schemas.microsoft.com/office/drawing/2014/main" id="{F4537D5D-A300-474E-8336-D21BA9ECA9BF}"/>
              </a:ext>
            </a:extLst>
          </p:cNvPr>
          <p:cNvSpPr>
            <a:spLocks noGrp="1"/>
          </p:cNvSpPr>
          <p:nvPr>
            <p:ph type="sldNum" sz="quarter" idx="12"/>
          </p:nvPr>
        </p:nvSpPr>
        <p:spPr/>
        <p:txBody>
          <a:bodyPr/>
          <a:lstStyle/>
          <a:p>
            <a:fld id="{6D22F896-40B5-4ADD-8801-0D06FADFA095}" type="slidenum">
              <a:rPr lang="en-US" smtClean="0"/>
              <a:t>25</a:t>
            </a:fld>
            <a:endParaRPr lang="en-US" dirty="0"/>
          </a:p>
        </p:txBody>
      </p:sp>
    </p:spTree>
    <p:extLst>
      <p:ext uri="{BB962C8B-B14F-4D97-AF65-F5344CB8AC3E}">
        <p14:creationId xmlns:p14="http://schemas.microsoft.com/office/powerpoint/2010/main" val="448223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4D06C5A-C22C-EDDA-7EDC-A5974AEC8244}"/>
              </a:ext>
            </a:extLst>
          </p:cNvPr>
          <p:cNvSpPr>
            <a:spLocks noGrp="1"/>
          </p:cNvSpPr>
          <p:nvPr>
            <p:ph type="title"/>
          </p:nvPr>
        </p:nvSpPr>
        <p:spPr>
          <a:xfrm>
            <a:off x="757084" y="764373"/>
            <a:ext cx="10749116" cy="1293028"/>
          </a:xfrm>
        </p:spPr>
        <p:txBody>
          <a:bodyPr/>
          <a:lstStyle/>
          <a:p>
            <a:pPr algn="l"/>
            <a:r>
              <a:rPr lang="tr-TR" b="1" dirty="0"/>
              <a:t>DÜNYA’NIN GÖZLEMLENEBİLEN(DIŞ) KATMANLARI</a:t>
            </a:r>
          </a:p>
        </p:txBody>
      </p:sp>
      <p:sp>
        <p:nvSpPr>
          <p:cNvPr id="3" name="İçerik Yer Tutucusu 2">
            <a:extLst>
              <a:ext uri="{FF2B5EF4-FFF2-40B4-BE49-F238E27FC236}">
                <a16:creationId xmlns:a16="http://schemas.microsoft.com/office/drawing/2014/main" id="{8216417D-7994-AEB3-9168-073FB43344C7}"/>
              </a:ext>
            </a:extLst>
          </p:cNvPr>
          <p:cNvSpPr>
            <a:spLocks noGrp="1"/>
          </p:cNvSpPr>
          <p:nvPr>
            <p:ph idx="1"/>
          </p:nvPr>
        </p:nvSpPr>
        <p:spPr/>
        <p:txBody>
          <a:bodyPr>
            <a:normAutofit/>
          </a:bodyPr>
          <a:lstStyle/>
          <a:p>
            <a:pPr marL="0" indent="0">
              <a:buNone/>
            </a:pPr>
            <a:r>
              <a:rPr lang="tr-TR" sz="4400" b="1" i="0" dirty="0">
                <a:solidFill>
                  <a:schemeClr val="accent1">
                    <a:lumMod val="40000"/>
                    <a:lumOff val="60000"/>
                  </a:schemeClr>
                </a:solidFill>
                <a:effectLst/>
                <a:latin typeface="Quicksand"/>
              </a:rPr>
              <a:t>BU KONUDA NELER ÖĞRENECEĞİZ?</a:t>
            </a:r>
            <a:br>
              <a:rPr lang="tr-TR" sz="4400" dirty="0">
                <a:solidFill>
                  <a:schemeClr val="accent1">
                    <a:lumMod val="40000"/>
                    <a:lumOff val="60000"/>
                  </a:schemeClr>
                </a:solidFill>
              </a:rPr>
            </a:br>
            <a:r>
              <a:rPr lang="tr-TR" sz="4400" b="0" i="0" dirty="0">
                <a:solidFill>
                  <a:schemeClr val="accent1">
                    <a:lumMod val="40000"/>
                    <a:lumOff val="60000"/>
                  </a:schemeClr>
                </a:solidFill>
                <a:effectLst/>
                <a:latin typeface="Quicksand"/>
              </a:rPr>
              <a:t>→ Dünya’nın gözlemlenebilen katmanları nelerdir?</a:t>
            </a:r>
            <a:br>
              <a:rPr lang="tr-TR" sz="4400" dirty="0">
                <a:solidFill>
                  <a:schemeClr val="accent1">
                    <a:lumMod val="40000"/>
                    <a:lumOff val="60000"/>
                  </a:schemeClr>
                </a:solidFill>
              </a:rPr>
            </a:br>
            <a:r>
              <a:rPr lang="tr-TR" sz="4400" b="0" i="0" dirty="0">
                <a:solidFill>
                  <a:schemeClr val="accent1">
                    <a:lumMod val="40000"/>
                    <a:lumOff val="60000"/>
                  </a:schemeClr>
                </a:solidFill>
                <a:effectLst/>
                <a:latin typeface="Quicksand"/>
              </a:rPr>
              <a:t>→ Kara katmanı, su katmanı ve hava katmanı</a:t>
            </a:r>
            <a:br>
              <a:rPr lang="tr-TR" sz="4400" dirty="0">
                <a:solidFill>
                  <a:schemeClr val="accent1">
                    <a:lumMod val="40000"/>
                    <a:lumOff val="60000"/>
                  </a:schemeClr>
                </a:solidFill>
              </a:rPr>
            </a:br>
            <a:r>
              <a:rPr lang="tr-TR" sz="4400" b="0" i="0" dirty="0">
                <a:solidFill>
                  <a:schemeClr val="accent1">
                    <a:lumMod val="40000"/>
                    <a:lumOff val="60000"/>
                  </a:schemeClr>
                </a:solidFill>
                <a:effectLst/>
                <a:latin typeface="Quicksand"/>
              </a:rPr>
              <a:t>→ Atmosferin görevleri nelerdir?</a:t>
            </a:r>
            <a:endParaRPr lang="tr-TR" sz="4400" dirty="0">
              <a:solidFill>
                <a:schemeClr val="accent1">
                  <a:lumMod val="40000"/>
                  <a:lumOff val="60000"/>
                </a:schemeClr>
              </a:solidFill>
            </a:endParaRPr>
          </a:p>
        </p:txBody>
      </p:sp>
      <p:sp>
        <p:nvSpPr>
          <p:cNvPr id="4" name="Veri Yer Tutucusu 3">
            <a:extLst>
              <a:ext uri="{FF2B5EF4-FFF2-40B4-BE49-F238E27FC236}">
                <a16:creationId xmlns:a16="http://schemas.microsoft.com/office/drawing/2014/main" id="{55405621-0252-C315-C8AB-922D66A3406C}"/>
              </a:ext>
            </a:extLst>
          </p:cNvPr>
          <p:cNvSpPr>
            <a:spLocks noGrp="1"/>
          </p:cNvSpPr>
          <p:nvPr>
            <p:ph type="dt" sz="half" idx="10"/>
          </p:nvPr>
        </p:nvSpPr>
        <p:spPr/>
        <p:txBody>
          <a:bodyPr/>
          <a:lstStyle/>
          <a:p>
            <a:fld id="{64BC3896-CA35-4673-9AA8-E69C75DC3471}" type="datetime1">
              <a:rPr lang="en-US" smtClean="0"/>
              <a:t>9/21/2024</a:t>
            </a:fld>
            <a:endParaRPr lang="en-US" dirty="0"/>
          </a:p>
        </p:txBody>
      </p:sp>
      <p:sp>
        <p:nvSpPr>
          <p:cNvPr id="5" name="Alt Bilgi Yer Tutucusu 4">
            <a:extLst>
              <a:ext uri="{FF2B5EF4-FFF2-40B4-BE49-F238E27FC236}">
                <a16:creationId xmlns:a16="http://schemas.microsoft.com/office/drawing/2014/main" id="{A928FA36-E3DA-31AA-EC9F-097290B15AD2}"/>
              </a:ext>
            </a:extLst>
          </p:cNvPr>
          <p:cNvSpPr>
            <a:spLocks noGrp="1"/>
          </p:cNvSpPr>
          <p:nvPr>
            <p:ph type="ftr" sz="quarter" idx="11"/>
          </p:nvPr>
        </p:nvSpPr>
        <p:spPr/>
        <p:txBody>
          <a:bodyPr/>
          <a:lstStyle/>
          <a:p>
            <a:r>
              <a:rPr lang="en-US"/>
              <a:t>www.egitimzirvesi.com</a:t>
            </a:r>
            <a:endParaRPr lang="en-US" dirty="0"/>
          </a:p>
        </p:txBody>
      </p:sp>
      <p:sp>
        <p:nvSpPr>
          <p:cNvPr id="6" name="Slayt Numarası Yer Tutucusu 5">
            <a:extLst>
              <a:ext uri="{FF2B5EF4-FFF2-40B4-BE49-F238E27FC236}">
                <a16:creationId xmlns:a16="http://schemas.microsoft.com/office/drawing/2014/main" id="{FFAF7857-11C1-9B02-4A5A-0D10033C4D49}"/>
              </a:ext>
            </a:extLst>
          </p:cNvPr>
          <p:cNvSpPr>
            <a:spLocks noGrp="1"/>
          </p:cNvSpPr>
          <p:nvPr>
            <p:ph type="sldNum" sz="quarter" idx="12"/>
          </p:nvPr>
        </p:nvSpPr>
        <p:spPr/>
        <p:txBody>
          <a:bodyPr/>
          <a:lstStyle/>
          <a:p>
            <a:fld id="{6D22F896-40B5-4ADD-8801-0D06FADFA095}" type="slidenum">
              <a:rPr lang="en-US" smtClean="0"/>
              <a:t>26</a:t>
            </a:fld>
            <a:endParaRPr lang="en-US" dirty="0"/>
          </a:p>
        </p:txBody>
      </p:sp>
    </p:spTree>
    <p:extLst>
      <p:ext uri="{BB962C8B-B14F-4D97-AF65-F5344CB8AC3E}">
        <p14:creationId xmlns:p14="http://schemas.microsoft.com/office/powerpoint/2010/main" val="14725067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B29301D-83A2-DF4D-6356-4A137F8AE88D}"/>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E5ECF0B7-5C33-1552-6570-15B4E40ACB26}"/>
              </a:ext>
            </a:extLst>
          </p:cNvPr>
          <p:cNvSpPr>
            <a:spLocks noGrp="1"/>
          </p:cNvSpPr>
          <p:nvPr>
            <p:ph idx="1"/>
          </p:nvPr>
        </p:nvSpPr>
        <p:spPr/>
        <p:txBody>
          <a:bodyPr>
            <a:normAutofit/>
          </a:bodyPr>
          <a:lstStyle/>
          <a:p>
            <a:r>
              <a:rPr lang="tr-TR" sz="3200" dirty="0"/>
              <a:t>Dünya’nın iç kısmındaki katmanların neler olduğunu öğrendik. Bu katmanlar dışında Dünya’nın yüzeyinde karalar (kara katmanı), sular (su katmanı) ve etrafında ise bir hava katmanı bulunur. Şimdi bu katmanları inceleyelim.</a:t>
            </a:r>
          </a:p>
        </p:txBody>
      </p:sp>
      <p:sp>
        <p:nvSpPr>
          <p:cNvPr id="4" name="Veri Yer Tutucusu 3">
            <a:extLst>
              <a:ext uri="{FF2B5EF4-FFF2-40B4-BE49-F238E27FC236}">
                <a16:creationId xmlns:a16="http://schemas.microsoft.com/office/drawing/2014/main" id="{F539D1FA-8603-9796-F891-419462D28C37}"/>
              </a:ext>
            </a:extLst>
          </p:cNvPr>
          <p:cNvSpPr>
            <a:spLocks noGrp="1"/>
          </p:cNvSpPr>
          <p:nvPr>
            <p:ph type="dt" sz="half" idx="10"/>
          </p:nvPr>
        </p:nvSpPr>
        <p:spPr/>
        <p:txBody>
          <a:bodyPr/>
          <a:lstStyle/>
          <a:p>
            <a:fld id="{43A54155-C3AF-4F1B-A9D7-385E2C83B826}" type="datetime1">
              <a:rPr lang="en-US" smtClean="0"/>
              <a:t>9/21/2024</a:t>
            </a:fld>
            <a:endParaRPr lang="en-US" dirty="0"/>
          </a:p>
        </p:txBody>
      </p:sp>
      <p:sp>
        <p:nvSpPr>
          <p:cNvPr id="5" name="Alt Bilgi Yer Tutucusu 4">
            <a:extLst>
              <a:ext uri="{FF2B5EF4-FFF2-40B4-BE49-F238E27FC236}">
                <a16:creationId xmlns:a16="http://schemas.microsoft.com/office/drawing/2014/main" id="{92C79BA3-DBA9-D0C9-7D53-1A7F953E8B10}"/>
              </a:ext>
            </a:extLst>
          </p:cNvPr>
          <p:cNvSpPr>
            <a:spLocks noGrp="1"/>
          </p:cNvSpPr>
          <p:nvPr>
            <p:ph type="ftr" sz="quarter" idx="11"/>
          </p:nvPr>
        </p:nvSpPr>
        <p:spPr/>
        <p:txBody>
          <a:bodyPr/>
          <a:lstStyle/>
          <a:p>
            <a:r>
              <a:rPr lang="en-US"/>
              <a:t>www.egitimzirvesi.com</a:t>
            </a:r>
            <a:endParaRPr lang="en-US" dirty="0"/>
          </a:p>
        </p:txBody>
      </p:sp>
      <p:sp>
        <p:nvSpPr>
          <p:cNvPr id="6" name="Slayt Numarası Yer Tutucusu 5">
            <a:extLst>
              <a:ext uri="{FF2B5EF4-FFF2-40B4-BE49-F238E27FC236}">
                <a16:creationId xmlns:a16="http://schemas.microsoft.com/office/drawing/2014/main" id="{6CE3BA66-4168-8D0C-8B66-18BB1DE9DA5F}"/>
              </a:ext>
            </a:extLst>
          </p:cNvPr>
          <p:cNvSpPr>
            <a:spLocks noGrp="1"/>
          </p:cNvSpPr>
          <p:nvPr>
            <p:ph type="sldNum" sz="quarter" idx="12"/>
          </p:nvPr>
        </p:nvSpPr>
        <p:spPr/>
        <p:txBody>
          <a:bodyPr/>
          <a:lstStyle/>
          <a:p>
            <a:fld id="{6D22F896-40B5-4ADD-8801-0D06FADFA095}" type="slidenum">
              <a:rPr lang="en-US" smtClean="0"/>
              <a:t>27</a:t>
            </a:fld>
            <a:endParaRPr lang="en-US" dirty="0"/>
          </a:p>
        </p:txBody>
      </p:sp>
    </p:spTree>
    <p:extLst>
      <p:ext uri="{BB962C8B-B14F-4D97-AF65-F5344CB8AC3E}">
        <p14:creationId xmlns:p14="http://schemas.microsoft.com/office/powerpoint/2010/main" val="23431225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Kara Tabakası Litosfer">
            <a:extLst>
              <a:ext uri="{FF2B5EF4-FFF2-40B4-BE49-F238E27FC236}">
                <a16:creationId xmlns:a16="http://schemas.microsoft.com/office/drawing/2014/main" id="{D1DC3C52-5360-C9DB-AB96-FB70E4F06D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250" y="4073020"/>
            <a:ext cx="6667500" cy="2647950"/>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a:extLst>
              <a:ext uri="{FF2B5EF4-FFF2-40B4-BE49-F238E27FC236}">
                <a16:creationId xmlns:a16="http://schemas.microsoft.com/office/drawing/2014/main" id="{FE994554-DEBC-DC43-0E30-A652CCA55FFD}"/>
              </a:ext>
            </a:extLst>
          </p:cNvPr>
          <p:cNvSpPr>
            <a:spLocks noGrp="1"/>
          </p:cNvSpPr>
          <p:nvPr>
            <p:ph idx="1"/>
          </p:nvPr>
        </p:nvSpPr>
        <p:spPr>
          <a:xfrm>
            <a:off x="685800" y="1416937"/>
            <a:ext cx="10820400" cy="4024125"/>
          </a:xfrm>
        </p:spPr>
        <p:txBody>
          <a:bodyPr/>
          <a:lstStyle/>
          <a:p>
            <a:pPr>
              <a:lnSpc>
                <a:spcPct val="150000"/>
              </a:lnSpc>
            </a:pPr>
            <a:r>
              <a:rPr lang="tr-TR" dirty="0"/>
              <a:t>Dünya’mızın dış kabuğunu oluşturan, üzerinde yaşadığımız yer kabuğuna kara katmanı da denir. Kara katmanı deniz tabanları dahil tüm gezegeni kaplar. Dünya yüzeyinin üst katmanı taş, toprak ve kaya gibi maddelerden oluşmuştur.</a:t>
            </a:r>
          </a:p>
          <a:p>
            <a:pPr>
              <a:lnSpc>
                <a:spcPct val="150000"/>
              </a:lnSpc>
            </a:pPr>
            <a:r>
              <a:rPr lang="tr-TR" dirty="0"/>
              <a:t>Dağlar, ormanlar, yaylalar, çöller kara katmanında yer alır.</a:t>
            </a:r>
          </a:p>
        </p:txBody>
      </p:sp>
      <p:sp>
        <p:nvSpPr>
          <p:cNvPr id="4" name="Metin kutusu 3">
            <a:extLst>
              <a:ext uri="{FF2B5EF4-FFF2-40B4-BE49-F238E27FC236}">
                <a16:creationId xmlns:a16="http://schemas.microsoft.com/office/drawing/2014/main" id="{83872137-5852-CE0A-F21B-36CB8772B4B6}"/>
              </a:ext>
            </a:extLst>
          </p:cNvPr>
          <p:cNvSpPr txBox="1"/>
          <p:nvPr/>
        </p:nvSpPr>
        <p:spPr>
          <a:xfrm>
            <a:off x="2290916" y="344129"/>
            <a:ext cx="6184490" cy="707886"/>
          </a:xfrm>
          <a:prstGeom prst="rect">
            <a:avLst/>
          </a:prstGeom>
          <a:noFill/>
        </p:spPr>
        <p:txBody>
          <a:bodyPr wrap="square" rtlCol="0">
            <a:spAutoFit/>
          </a:bodyPr>
          <a:lstStyle/>
          <a:p>
            <a:r>
              <a:rPr lang="tr-TR" sz="4000"/>
              <a:t>1. Kara Katmanı</a:t>
            </a:r>
            <a:endParaRPr lang="tr-TR" sz="4000" dirty="0"/>
          </a:p>
        </p:txBody>
      </p:sp>
      <p:sp>
        <p:nvSpPr>
          <p:cNvPr id="2" name="Veri Yer Tutucusu 1">
            <a:extLst>
              <a:ext uri="{FF2B5EF4-FFF2-40B4-BE49-F238E27FC236}">
                <a16:creationId xmlns:a16="http://schemas.microsoft.com/office/drawing/2014/main" id="{22C8F5DD-B7EC-75D1-FFE6-D6232F550BF5}"/>
              </a:ext>
            </a:extLst>
          </p:cNvPr>
          <p:cNvSpPr>
            <a:spLocks noGrp="1"/>
          </p:cNvSpPr>
          <p:nvPr>
            <p:ph type="dt" sz="half" idx="10"/>
          </p:nvPr>
        </p:nvSpPr>
        <p:spPr/>
        <p:txBody>
          <a:bodyPr/>
          <a:lstStyle/>
          <a:p>
            <a:fld id="{C6B8AED7-55B0-4A12-B047-99EBF6F472CD}" type="datetime1">
              <a:rPr lang="en-US" smtClean="0"/>
              <a:t>9/21/2024</a:t>
            </a:fld>
            <a:endParaRPr lang="en-US" dirty="0"/>
          </a:p>
        </p:txBody>
      </p:sp>
      <p:sp>
        <p:nvSpPr>
          <p:cNvPr id="5" name="Alt Bilgi Yer Tutucusu 4">
            <a:extLst>
              <a:ext uri="{FF2B5EF4-FFF2-40B4-BE49-F238E27FC236}">
                <a16:creationId xmlns:a16="http://schemas.microsoft.com/office/drawing/2014/main" id="{75B081DC-4F19-DBD7-5009-B47B86CE4D8C}"/>
              </a:ext>
            </a:extLst>
          </p:cNvPr>
          <p:cNvSpPr>
            <a:spLocks noGrp="1"/>
          </p:cNvSpPr>
          <p:nvPr>
            <p:ph type="ftr" sz="quarter" idx="11"/>
          </p:nvPr>
        </p:nvSpPr>
        <p:spPr/>
        <p:txBody>
          <a:bodyPr/>
          <a:lstStyle/>
          <a:p>
            <a:r>
              <a:rPr lang="en-US"/>
              <a:t>www.egitimzirvesi.com</a:t>
            </a:r>
            <a:endParaRPr lang="en-US" dirty="0"/>
          </a:p>
        </p:txBody>
      </p:sp>
      <p:sp>
        <p:nvSpPr>
          <p:cNvPr id="6" name="Slayt Numarası Yer Tutucusu 5">
            <a:extLst>
              <a:ext uri="{FF2B5EF4-FFF2-40B4-BE49-F238E27FC236}">
                <a16:creationId xmlns:a16="http://schemas.microsoft.com/office/drawing/2014/main" id="{C1E261DD-B3DA-C717-A172-61A258DE1865}"/>
              </a:ext>
            </a:extLst>
          </p:cNvPr>
          <p:cNvSpPr>
            <a:spLocks noGrp="1"/>
          </p:cNvSpPr>
          <p:nvPr>
            <p:ph type="sldNum" sz="quarter" idx="12"/>
          </p:nvPr>
        </p:nvSpPr>
        <p:spPr/>
        <p:txBody>
          <a:bodyPr/>
          <a:lstStyle/>
          <a:p>
            <a:fld id="{6D22F896-40B5-4ADD-8801-0D06FADFA095}" type="slidenum">
              <a:rPr lang="en-US" smtClean="0"/>
              <a:t>28</a:t>
            </a:fld>
            <a:endParaRPr lang="en-US" dirty="0"/>
          </a:p>
        </p:txBody>
      </p:sp>
    </p:spTree>
    <p:extLst>
      <p:ext uri="{BB962C8B-B14F-4D97-AF65-F5344CB8AC3E}">
        <p14:creationId xmlns:p14="http://schemas.microsoft.com/office/powerpoint/2010/main" val="860327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1BE338C-EF77-E7AB-78EE-E8CCBC173582}"/>
              </a:ext>
            </a:extLst>
          </p:cNvPr>
          <p:cNvSpPr>
            <a:spLocks noGrp="1"/>
          </p:cNvSpPr>
          <p:nvPr>
            <p:ph idx="1"/>
          </p:nvPr>
        </p:nvSpPr>
        <p:spPr>
          <a:xfrm>
            <a:off x="685799" y="2194560"/>
            <a:ext cx="11250561" cy="4024125"/>
          </a:xfrm>
        </p:spPr>
        <p:txBody>
          <a:bodyPr>
            <a:normAutofit fontScale="92500" lnSpcReduction="10000"/>
          </a:bodyPr>
          <a:lstStyle/>
          <a:p>
            <a:pPr>
              <a:lnSpc>
                <a:spcPct val="150000"/>
              </a:lnSpc>
            </a:pPr>
            <a:r>
              <a:rPr lang="tr-TR" dirty="0"/>
              <a:t>Dünya’mız uzaydan mavi renkte görünür. Bunun sebebi Dünya üzerinde suların karalardan fazla yer kaplamasıdır.</a:t>
            </a:r>
          </a:p>
          <a:p>
            <a:pPr marL="0" indent="0">
              <a:lnSpc>
                <a:spcPct val="150000"/>
              </a:lnSpc>
              <a:buNone/>
            </a:pPr>
            <a:r>
              <a:rPr lang="tr-TR" dirty="0"/>
              <a:t>Kara tabakasının çukur yerlerini sular doldurmuştur. Okyanuslar, denizler, göller, nehirler, yeraltı suları, kutuplardaki buzullar su katmanını oluşturur.</a:t>
            </a:r>
          </a:p>
          <a:p>
            <a:pPr>
              <a:lnSpc>
                <a:spcPct val="150000"/>
              </a:lnSpc>
            </a:pPr>
            <a:r>
              <a:rPr lang="tr-TR" dirty="0"/>
              <a:t>Dünya’mızın dörtte üçü sularla, dörtte biri karalarla kaplıdır.</a:t>
            </a:r>
          </a:p>
          <a:p>
            <a:pPr>
              <a:lnSpc>
                <a:spcPct val="150000"/>
              </a:lnSpc>
            </a:pPr>
            <a:r>
              <a:rPr lang="tr-TR" dirty="0"/>
              <a:t>Dünya üzerindeki büyük kara parçalarına kıta diyoruz. Dünya’mızda altı kıta bulunmaktadır. Kıtalar arasında kalan büyük su kütlelerine okyanus diyoruz. Dünya üzerinde üç okyanus bulunmaktadır.</a:t>
            </a:r>
          </a:p>
        </p:txBody>
      </p:sp>
      <p:sp>
        <p:nvSpPr>
          <p:cNvPr id="4" name="Metin kutusu 3">
            <a:extLst>
              <a:ext uri="{FF2B5EF4-FFF2-40B4-BE49-F238E27FC236}">
                <a16:creationId xmlns:a16="http://schemas.microsoft.com/office/drawing/2014/main" id="{E464D40E-D648-7D5E-E320-43F773B0471E}"/>
              </a:ext>
            </a:extLst>
          </p:cNvPr>
          <p:cNvSpPr txBox="1"/>
          <p:nvPr/>
        </p:nvSpPr>
        <p:spPr>
          <a:xfrm>
            <a:off x="3421626" y="511277"/>
            <a:ext cx="5850193" cy="769441"/>
          </a:xfrm>
          <a:prstGeom prst="rect">
            <a:avLst/>
          </a:prstGeom>
          <a:noFill/>
        </p:spPr>
        <p:txBody>
          <a:bodyPr wrap="square" rtlCol="0">
            <a:spAutoFit/>
          </a:bodyPr>
          <a:lstStyle/>
          <a:p>
            <a:r>
              <a:rPr lang="tr-TR" sz="4400"/>
              <a:t>2. Su Katmanı</a:t>
            </a:r>
            <a:endParaRPr lang="tr-TR" sz="4400" dirty="0"/>
          </a:p>
        </p:txBody>
      </p:sp>
      <p:sp>
        <p:nvSpPr>
          <p:cNvPr id="2" name="Veri Yer Tutucusu 1">
            <a:extLst>
              <a:ext uri="{FF2B5EF4-FFF2-40B4-BE49-F238E27FC236}">
                <a16:creationId xmlns:a16="http://schemas.microsoft.com/office/drawing/2014/main" id="{51714C75-FB90-5A72-956C-E8FBB5617EA5}"/>
              </a:ext>
            </a:extLst>
          </p:cNvPr>
          <p:cNvSpPr>
            <a:spLocks noGrp="1"/>
          </p:cNvSpPr>
          <p:nvPr>
            <p:ph type="dt" sz="half" idx="10"/>
          </p:nvPr>
        </p:nvSpPr>
        <p:spPr/>
        <p:txBody>
          <a:bodyPr/>
          <a:lstStyle/>
          <a:p>
            <a:fld id="{EAE17F0B-381A-4A59-B307-FBCF4D00BDB3}" type="datetime1">
              <a:rPr lang="en-US" smtClean="0"/>
              <a:t>9/21/2024</a:t>
            </a:fld>
            <a:endParaRPr lang="en-US" dirty="0"/>
          </a:p>
        </p:txBody>
      </p:sp>
      <p:sp>
        <p:nvSpPr>
          <p:cNvPr id="5" name="Alt Bilgi Yer Tutucusu 4">
            <a:extLst>
              <a:ext uri="{FF2B5EF4-FFF2-40B4-BE49-F238E27FC236}">
                <a16:creationId xmlns:a16="http://schemas.microsoft.com/office/drawing/2014/main" id="{914D2411-CDA6-E391-8136-C187AF99E69B}"/>
              </a:ext>
            </a:extLst>
          </p:cNvPr>
          <p:cNvSpPr>
            <a:spLocks noGrp="1"/>
          </p:cNvSpPr>
          <p:nvPr>
            <p:ph type="ftr" sz="quarter" idx="11"/>
          </p:nvPr>
        </p:nvSpPr>
        <p:spPr/>
        <p:txBody>
          <a:bodyPr/>
          <a:lstStyle/>
          <a:p>
            <a:r>
              <a:rPr lang="en-US"/>
              <a:t>www.egitimzirvesi.com</a:t>
            </a:r>
            <a:endParaRPr lang="en-US" dirty="0"/>
          </a:p>
        </p:txBody>
      </p:sp>
      <p:sp>
        <p:nvSpPr>
          <p:cNvPr id="6" name="Slayt Numarası Yer Tutucusu 5">
            <a:extLst>
              <a:ext uri="{FF2B5EF4-FFF2-40B4-BE49-F238E27FC236}">
                <a16:creationId xmlns:a16="http://schemas.microsoft.com/office/drawing/2014/main" id="{47E3247F-CDA5-EBC6-A672-8B67CBEF2E4C}"/>
              </a:ext>
            </a:extLst>
          </p:cNvPr>
          <p:cNvSpPr>
            <a:spLocks noGrp="1"/>
          </p:cNvSpPr>
          <p:nvPr>
            <p:ph type="sldNum" sz="quarter" idx="12"/>
          </p:nvPr>
        </p:nvSpPr>
        <p:spPr/>
        <p:txBody>
          <a:bodyPr/>
          <a:lstStyle/>
          <a:p>
            <a:fld id="{6D22F896-40B5-4ADD-8801-0D06FADFA095}" type="slidenum">
              <a:rPr lang="en-US" smtClean="0"/>
              <a:t>29</a:t>
            </a:fld>
            <a:endParaRPr lang="en-US" dirty="0"/>
          </a:p>
        </p:txBody>
      </p:sp>
    </p:spTree>
    <p:extLst>
      <p:ext uri="{BB962C8B-B14F-4D97-AF65-F5344CB8AC3E}">
        <p14:creationId xmlns:p14="http://schemas.microsoft.com/office/powerpoint/2010/main" val="3241410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C8E40C3-D49C-54F6-2C4C-F004F40FF51E}"/>
              </a:ext>
            </a:extLst>
          </p:cNvPr>
          <p:cNvSpPr>
            <a:spLocks noGrp="1"/>
          </p:cNvSpPr>
          <p:nvPr>
            <p:ph type="title"/>
          </p:nvPr>
        </p:nvSpPr>
        <p:spPr/>
        <p:txBody>
          <a:bodyPr/>
          <a:lstStyle/>
          <a:p>
            <a:endParaRPr lang="tr-TR"/>
          </a:p>
        </p:txBody>
      </p:sp>
      <p:sp>
        <p:nvSpPr>
          <p:cNvPr id="5" name="İçerik Yer Tutucusu 4">
            <a:extLst>
              <a:ext uri="{FF2B5EF4-FFF2-40B4-BE49-F238E27FC236}">
                <a16:creationId xmlns:a16="http://schemas.microsoft.com/office/drawing/2014/main" id="{EBF3A2B6-E0B9-1A10-DBC7-744AE8B237EC}"/>
              </a:ext>
            </a:extLst>
          </p:cNvPr>
          <p:cNvSpPr>
            <a:spLocks noGrp="1"/>
          </p:cNvSpPr>
          <p:nvPr>
            <p:ph idx="1"/>
          </p:nvPr>
        </p:nvSpPr>
        <p:spPr/>
        <p:txBody>
          <a:bodyPr>
            <a:normAutofit/>
          </a:bodyPr>
          <a:lstStyle/>
          <a:p>
            <a:r>
              <a:rPr lang="tr-TR" sz="2800" dirty="0"/>
              <a:t>Dünya, üzerinde canlıların yaşadığı tek gezegendir.</a:t>
            </a:r>
          </a:p>
          <a:p>
            <a:pPr marL="0" indent="0">
              <a:buNone/>
            </a:pPr>
            <a:endParaRPr lang="tr-TR" sz="2800" dirty="0"/>
          </a:p>
          <a:p>
            <a:r>
              <a:rPr lang="tr-TR" sz="2800" dirty="0"/>
              <a:t>Dünya’nın şekli küreye benzer. Ancak tam bir küre değildir. Dünyamız alt ve üst kısımlardan basık, ortasından şişkin bir şekle sahiptir. Bu şekle </a:t>
            </a:r>
            <a:r>
              <a:rPr lang="tr-TR" sz="2800" dirty="0" err="1"/>
              <a:t>geoid</a:t>
            </a:r>
            <a:r>
              <a:rPr lang="tr-TR" sz="2800" dirty="0"/>
              <a:t> (elips) adı verilir.</a:t>
            </a:r>
          </a:p>
          <a:p>
            <a:pPr marL="0" indent="0">
              <a:buNone/>
            </a:pPr>
            <a:endParaRPr lang="tr-TR" sz="2800" dirty="0"/>
          </a:p>
          <a:p>
            <a:r>
              <a:rPr lang="tr-TR" sz="2800" dirty="0"/>
              <a:t> Dünyanın şekli, uzaydan çekilen fotoğraflarla netlik kazanmıştır.</a:t>
            </a:r>
          </a:p>
          <a:p>
            <a:endParaRPr lang="tr-TR" sz="2800" dirty="0"/>
          </a:p>
        </p:txBody>
      </p:sp>
      <p:sp>
        <p:nvSpPr>
          <p:cNvPr id="3" name="Veri Yer Tutucusu 2">
            <a:extLst>
              <a:ext uri="{FF2B5EF4-FFF2-40B4-BE49-F238E27FC236}">
                <a16:creationId xmlns:a16="http://schemas.microsoft.com/office/drawing/2014/main" id="{74BF7DD6-6AAC-0EBF-0B48-200712239522}"/>
              </a:ext>
            </a:extLst>
          </p:cNvPr>
          <p:cNvSpPr>
            <a:spLocks noGrp="1"/>
          </p:cNvSpPr>
          <p:nvPr>
            <p:ph type="dt" sz="half" idx="10"/>
          </p:nvPr>
        </p:nvSpPr>
        <p:spPr/>
        <p:txBody>
          <a:bodyPr/>
          <a:lstStyle/>
          <a:p>
            <a:fld id="{94C2050A-2485-41B0-96A1-730C41281188}" type="datetime1">
              <a:rPr lang="en-US" smtClean="0"/>
              <a:t>9/21/2024</a:t>
            </a:fld>
            <a:endParaRPr lang="en-US" dirty="0"/>
          </a:p>
        </p:txBody>
      </p:sp>
      <p:sp>
        <p:nvSpPr>
          <p:cNvPr id="4" name="Alt Bilgi Yer Tutucusu 3">
            <a:extLst>
              <a:ext uri="{FF2B5EF4-FFF2-40B4-BE49-F238E27FC236}">
                <a16:creationId xmlns:a16="http://schemas.microsoft.com/office/drawing/2014/main" id="{85874262-670D-84B2-C85B-C3D770300B7F}"/>
              </a:ext>
            </a:extLst>
          </p:cNvPr>
          <p:cNvSpPr>
            <a:spLocks noGrp="1"/>
          </p:cNvSpPr>
          <p:nvPr>
            <p:ph type="ftr" sz="quarter" idx="11"/>
          </p:nvPr>
        </p:nvSpPr>
        <p:spPr/>
        <p:txBody>
          <a:bodyPr/>
          <a:lstStyle/>
          <a:p>
            <a:r>
              <a:rPr lang="en-US"/>
              <a:t>www.egitimzirvesi.com</a:t>
            </a:r>
            <a:endParaRPr lang="en-US" dirty="0"/>
          </a:p>
        </p:txBody>
      </p:sp>
      <p:sp>
        <p:nvSpPr>
          <p:cNvPr id="6" name="Slayt Numarası Yer Tutucusu 5">
            <a:extLst>
              <a:ext uri="{FF2B5EF4-FFF2-40B4-BE49-F238E27FC236}">
                <a16:creationId xmlns:a16="http://schemas.microsoft.com/office/drawing/2014/main" id="{F2D589CA-9620-52F6-FF18-B60C28422ED3}"/>
              </a:ext>
            </a:extLst>
          </p:cNvPr>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16291183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458E95B4-F4B9-AD88-CCEF-6F26F65B78A7}"/>
              </a:ext>
            </a:extLst>
          </p:cNvPr>
          <p:cNvPicPr>
            <a:picLocks noGrp="1" noChangeAspect="1"/>
          </p:cNvPicPr>
          <p:nvPr>
            <p:ph idx="1"/>
          </p:nvPr>
        </p:nvPicPr>
        <p:blipFill>
          <a:blip r:embed="rId2"/>
          <a:stretch>
            <a:fillRect/>
          </a:stretch>
        </p:blipFill>
        <p:spPr>
          <a:xfrm>
            <a:off x="1649438" y="580103"/>
            <a:ext cx="9578217" cy="5958349"/>
          </a:xfrm>
          <a:prstGeom prst="rect">
            <a:avLst/>
          </a:prstGeom>
        </p:spPr>
      </p:pic>
      <p:sp>
        <p:nvSpPr>
          <p:cNvPr id="2" name="Veri Yer Tutucusu 1">
            <a:extLst>
              <a:ext uri="{FF2B5EF4-FFF2-40B4-BE49-F238E27FC236}">
                <a16:creationId xmlns:a16="http://schemas.microsoft.com/office/drawing/2014/main" id="{E7442FE7-149D-424B-5472-A9714AEA69CA}"/>
              </a:ext>
            </a:extLst>
          </p:cNvPr>
          <p:cNvSpPr>
            <a:spLocks noGrp="1"/>
          </p:cNvSpPr>
          <p:nvPr>
            <p:ph type="dt" sz="half" idx="10"/>
          </p:nvPr>
        </p:nvSpPr>
        <p:spPr/>
        <p:txBody>
          <a:bodyPr/>
          <a:lstStyle/>
          <a:p>
            <a:fld id="{BAC2F8FA-43B4-42DC-862C-FAE51FAA64F4}" type="datetime1">
              <a:rPr lang="en-US" smtClean="0"/>
              <a:t>9/21/2024</a:t>
            </a:fld>
            <a:endParaRPr lang="en-US" dirty="0"/>
          </a:p>
        </p:txBody>
      </p:sp>
      <p:sp>
        <p:nvSpPr>
          <p:cNvPr id="3" name="Alt Bilgi Yer Tutucusu 2">
            <a:extLst>
              <a:ext uri="{FF2B5EF4-FFF2-40B4-BE49-F238E27FC236}">
                <a16:creationId xmlns:a16="http://schemas.microsoft.com/office/drawing/2014/main" id="{4CBED975-13D4-6027-2CB6-90F0EDE6EDAB}"/>
              </a:ext>
            </a:extLst>
          </p:cNvPr>
          <p:cNvSpPr>
            <a:spLocks noGrp="1"/>
          </p:cNvSpPr>
          <p:nvPr>
            <p:ph type="ftr" sz="quarter" idx="11"/>
          </p:nvPr>
        </p:nvSpPr>
        <p:spPr/>
        <p:txBody>
          <a:bodyPr/>
          <a:lstStyle/>
          <a:p>
            <a:r>
              <a:rPr lang="en-US"/>
              <a:t>www.egitimzirvesi.com</a:t>
            </a:r>
            <a:endParaRPr lang="en-US" dirty="0"/>
          </a:p>
        </p:txBody>
      </p:sp>
      <p:sp>
        <p:nvSpPr>
          <p:cNvPr id="5" name="Slayt Numarası Yer Tutucusu 4">
            <a:extLst>
              <a:ext uri="{FF2B5EF4-FFF2-40B4-BE49-F238E27FC236}">
                <a16:creationId xmlns:a16="http://schemas.microsoft.com/office/drawing/2014/main" id="{D924055B-4EEA-A06B-5830-0857BAF066BA}"/>
              </a:ext>
            </a:extLst>
          </p:cNvPr>
          <p:cNvSpPr>
            <a:spLocks noGrp="1"/>
          </p:cNvSpPr>
          <p:nvPr>
            <p:ph type="sldNum" sz="quarter" idx="12"/>
          </p:nvPr>
        </p:nvSpPr>
        <p:spPr/>
        <p:txBody>
          <a:bodyPr/>
          <a:lstStyle/>
          <a:p>
            <a:fld id="{6D22F896-40B5-4ADD-8801-0D06FADFA095}" type="slidenum">
              <a:rPr lang="en-US" smtClean="0"/>
              <a:t>30</a:t>
            </a:fld>
            <a:endParaRPr lang="en-US" dirty="0"/>
          </a:p>
        </p:txBody>
      </p:sp>
    </p:spTree>
    <p:extLst>
      <p:ext uri="{BB962C8B-B14F-4D97-AF65-F5344CB8AC3E}">
        <p14:creationId xmlns:p14="http://schemas.microsoft.com/office/powerpoint/2010/main" val="16504053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a:extLst>
              <a:ext uri="{FF2B5EF4-FFF2-40B4-BE49-F238E27FC236}">
                <a16:creationId xmlns:a16="http://schemas.microsoft.com/office/drawing/2014/main" id="{FA34B19B-D70C-C2F9-AA7D-85B0A0D60545}"/>
              </a:ext>
            </a:extLst>
          </p:cNvPr>
          <p:cNvGraphicFramePr>
            <a:graphicFrameLocks noGrp="1"/>
          </p:cNvGraphicFramePr>
          <p:nvPr>
            <p:ph idx="1"/>
            <p:extLst>
              <p:ext uri="{D42A27DB-BD31-4B8C-83A1-F6EECF244321}">
                <p14:modId xmlns:p14="http://schemas.microsoft.com/office/powerpoint/2010/main" val="1660694932"/>
              </p:ext>
            </p:extLst>
          </p:nvPr>
        </p:nvGraphicFramePr>
        <p:xfrm>
          <a:off x="685800" y="2193925"/>
          <a:ext cx="10820400" cy="2606675"/>
        </p:xfrm>
        <a:graphic>
          <a:graphicData uri="http://schemas.openxmlformats.org/drawingml/2006/table">
            <a:tbl>
              <a:tblPr firstRow="1" bandRow="1">
                <a:tableStyleId>{5C22544A-7EE6-4342-B048-85BDC9FD1C3A}</a:tableStyleId>
              </a:tblPr>
              <a:tblGrid>
                <a:gridCol w="2705100">
                  <a:extLst>
                    <a:ext uri="{9D8B030D-6E8A-4147-A177-3AD203B41FA5}">
                      <a16:colId xmlns:a16="http://schemas.microsoft.com/office/drawing/2014/main" val="2006018427"/>
                    </a:ext>
                  </a:extLst>
                </a:gridCol>
                <a:gridCol w="2705100">
                  <a:extLst>
                    <a:ext uri="{9D8B030D-6E8A-4147-A177-3AD203B41FA5}">
                      <a16:colId xmlns:a16="http://schemas.microsoft.com/office/drawing/2014/main" val="4280907178"/>
                    </a:ext>
                  </a:extLst>
                </a:gridCol>
                <a:gridCol w="2705100">
                  <a:extLst>
                    <a:ext uri="{9D8B030D-6E8A-4147-A177-3AD203B41FA5}">
                      <a16:colId xmlns:a16="http://schemas.microsoft.com/office/drawing/2014/main" val="2871158050"/>
                    </a:ext>
                  </a:extLst>
                </a:gridCol>
                <a:gridCol w="2705100">
                  <a:extLst>
                    <a:ext uri="{9D8B030D-6E8A-4147-A177-3AD203B41FA5}">
                      <a16:colId xmlns:a16="http://schemas.microsoft.com/office/drawing/2014/main" val="3944596941"/>
                    </a:ext>
                  </a:extLst>
                </a:gridCol>
              </a:tblGrid>
              <a:tr h="2606675">
                <a:tc>
                  <a:txBody>
                    <a:bodyPr/>
                    <a:lstStyle/>
                    <a:p>
                      <a:endParaRPr lang="tr-TR" dirty="0"/>
                    </a:p>
                  </a:txBody>
                  <a:tcPr>
                    <a:solidFill>
                      <a:schemeClr val="accent6"/>
                    </a:solidFill>
                  </a:tcPr>
                </a:tc>
                <a:tc>
                  <a:txBody>
                    <a:bodyPr/>
                    <a:lstStyle/>
                    <a:p>
                      <a:endParaRPr lang="tr-TR" dirty="0"/>
                    </a:p>
                  </a:txBody>
                  <a:tcPr>
                    <a:solidFill>
                      <a:schemeClr val="accent6"/>
                    </a:solidFill>
                  </a:tcPr>
                </a:tc>
                <a:tc>
                  <a:txBody>
                    <a:bodyPr/>
                    <a:lstStyle/>
                    <a:p>
                      <a:endParaRPr lang="tr-TR" dirty="0"/>
                    </a:p>
                  </a:txBody>
                  <a:tcPr>
                    <a:solidFill>
                      <a:schemeClr val="accent6"/>
                    </a:solidFill>
                  </a:tcPr>
                </a:tc>
                <a:tc>
                  <a:txBody>
                    <a:bodyPr/>
                    <a:lstStyle/>
                    <a:p>
                      <a:endParaRPr lang="tr-TR" dirty="0"/>
                    </a:p>
                  </a:txBody>
                  <a:tcPr>
                    <a:solidFill>
                      <a:schemeClr val="accent3">
                        <a:lumMod val="50000"/>
                      </a:schemeClr>
                    </a:solidFill>
                  </a:tcPr>
                </a:tc>
                <a:extLst>
                  <a:ext uri="{0D108BD9-81ED-4DB2-BD59-A6C34878D82A}">
                    <a16:rowId xmlns:a16="http://schemas.microsoft.com/office/drawing/2014/main" val="1947287962"/>
                  </a:ext>
                </a:extLst>
              </a:tr>
            </a:tbl>
          </a:graphicData>
        </a:graphic>
      </p:graphicFrame>
      <p:sp>
        <p:nvSpPr>
          <p:cNvPr id="5" name="Metin kutusu 4">
            <a:extLst>
              <a:ext uri="{FF2B5EF4-FFF2-40B4-BE49-F238E27FC236}">
                <a16:creationId xmlns:a16="http://schemas.microsoft.com/office/drawing/2014/main" id="{863FD966-4CAF-5A51-72D4-7D49FC6A9EB5}"/>
              </a:ext>
            </a:extLst>
          </p:cNvPr>
          <p:cNvSpPr txBox="1"/>
          <p:nvPr/>
        </p:nvSpPr>
        <p:spPr>
          <a:xfrm>
            <a:off x="2330245" y="2890684"/>
            <a:ext cx="5083278" cy="830997"/>
          </a:xfrm>
          <a:prstGeom prst="rect">
            <a:avLst/>
          </a:prstGeom>
          <a:noFill/>
        </p:spPr>
        <p:txBody>
          <a:bodyPr wrap="square" rtlCol="0">
            <a:spAutoFit/>
          </a:bodyPr>
          <a:lstStyle/>
          <a:p>
            <a:pPr algn="ctr"/>
            <a:r>
              <a:rPr lang="tr-TR" sz="4800" b="1" dirty="0">
                <a:solidFill>
                  <a:schemeClr val="bg1"/>
                </a:solidFill>
              </a:rPr>
              <a:t>SU</a:t>
            </a:r>
          </a:p>
        </p:txBody>
      </p:sp>
      <p:sp>
        <p:nvSpPr>
          <p:cNvPr id="6" name="Metin kutusu 5">
            <a:extLst>
              <a:ext uri="{FF2B5EF4-FFF2-40B4-BE49-F238E27FC236}">
                <a16:creationId xmlns:a16="http://schemas.microsoft.com/office/drawing/2014/main" id="{5E531966-FEB4-A16C-645E-D72762787B95}"/>
              </a:ext>
            </a:extLst>
          </p:cNvPr>
          <p:cNvSpPr txBox="1"/>
          <p:nvPr/>
        </p:nvSpPr>
        <p:spPr>
          <a:xfrm>
            <a:off x="9242323" y="2969342"/>
            <a:ext cx="1632154" cy="584775"/>
          </a:xfrm>
          <a:prstGeom prst="rect">
            <a:avLst/>
          </a:prstGeom>
          <a:noFill/>
        </p:spPr>
        <p:txBody>
          <a:bodyPr wrap="square" rtlCol="0">
            <a:spAutoFit/>
          </a:bodyPr>
          <a:lstStyle/>
          <a:p>
            <a:r>
              <a:rPr lang="tr-TR" sz="3200" b="1" dirty="0">
                <a:solidFill>
                  <a:schemeClr val="bg1"/>
                </a:solidFill>
              </a:rPr>
              <a:t>KARA</a:t>
            </a:r>
          </a:p>
        </p:txBody>
      </p:sp>
      <p:pic>
        <p:nvPicPr>
          <p:cNvPr id="7" name="Resim 6">
            <a:extLst>
              <a:ext uri="{FF2B5EF4-FFF2-40B4-BE49-F238E27FC236}">
                <a16:creationId xmlns:a16="http://schemas.microsoft.com/office/drawing/2014/main" id="{056581D6-95C1-6039-E251-011A15ADFD37}"/>
              </a:ext>
            </a:extLst>
          </p:cNvPr>
          <p:cNvPicPr>
            <a:picLocks noChangeAspect="1"/>
          </p:cNvPicPr>
          <p:nvPr/>
        </p:nvPicPr>
        <p:blipFill>
          <a:blip r:embed="rId2"/>
          <a:stretch>
            <a:fillRect/>
          </a:stretch>
        </p:blipFill>
        <p:spPr>
          <a:xfrm>
            <a:off x="3991896" y="5035241"/>
            <a:ext cx="1543511" cy="1543511"/>
          </a:xfrm>
          <a:prstGeom prst="rect">
            <a:avLst/>
          </a:prstGeom>
        </p:spPr>
      </p:pic>
      <p:pic>
        <p:nvPicPr>
          <p:cNvPr id="8" name="Resim 7">
            <a:extLst>
              <a:ext uri="{FF2B5EF4-FFF2-40B4-BE49-F238E27FC236}">
                <a16:creationId xmlns:a16="http://schemas.microsoft.com/office/drawing/2014/main" id="{2D805391-133A-CD59-0A15-D3AB2ED404A7}"/>
              </a:ext>
            </a:extLst>
          </p:cNvPr>
          <p:cNvPicPr>
            <a:picLocks noChangeAspect="1"/>
          </p:cNvPicPr>
          <p:nvPr/>
        </p:nvPicPr>
        <p:blipFill>
          <a:blip r:embed="rId3"/>
          <a:stretch>
            <a:fillRect/>
          </a:stretch>
        </p:blipFill>
        <p:spPr>
          <a:xfrm>
            <a:off x="9421299" y="5035242"/>
            <a:ext cx="1543511" cy="1543511"/>
          </a:xfrm>
          <a:prstGeom prst="rect">
            <a:avLst/>
          </a:prstGeom>
        </p:spPr>
      </p:pic>
      <p:sp>
        <p:nvSpPr>
          <p:cNvPr id="2" name="Veri Yer Tutucusu 1">
            <a:extLst>
              <a:ext uri="{FF2B5EF4-FFF2-40B4-BE49-F238E27FC236}">
                <a16:creationId xmlns:a16="http://schemas.microsoft.com/office/drawing/2014/main" id="{A2E4AC74-7C86-D346-ECCC-4CF158E0B723}"/>
              </a:ext>
            </a:extLst>
          </p:cNvPr>
          <p:cNvSpPr>
            <a:spLocks noGrp="1"/>
          </p:cNvSpPr>
          <p:nvPr>
            <p:ph type="dt" sz="half" idx="10"/>
          </p:nvPr>
        </p:nvSpPr>
        <p:spPr/>
        <p:txBody>
          <a:bodyPr/>
          <a:lstStyle/>
          <a:p>
            <a:fld id="{20E31758-9B1D-4B5A-84BD-3E6607A7612E}" type="datetime1">
              <a:rPr lang="en-US" smtClean="0"/>
              <a:t>9/21/2024</a:t>
            </a:fld>
            <a:endParaRPr lang="en-US" dirty="0"/>
          </a:p>
        </p:txBody>
      </p:sp>
      <p:sp>
        <p:nvSpPr>
          <p:cNvPr id="3" name="Alt Bilgi Yer Tutucusu 2">
            <a:extLst>
              <a:ext uri="{FF2B5EF4-FFF2-40B4-BE49-F238E27FC236}">
                <a16:creationId xmlns:a16="http://schemas.microsoft.com/office/drawing/2014/main" id="{39EB986B-71AA-33E1-496C-4C743D046238}"/>
              </a:ext>
            </a:extLst>
          </p:cNvPr>
          <p:cNvSpPr>
            <a:spLocks noGrp="1"/>
          </p:cNvSpPr>
          <p:nvPr>
            <p:ph type="ftr" sz="quarter" idx="11"/>
          </p:nvPr>
        </p:nvSpPr>
        <p:spPr/>
        <p:txBody>
          <a:bodyPr/>
          <a:lstStyle/>
          <a:p>
            <a:r>
              <a:rPr lang="en-US"/>
              <a:t>www.egitimzirvesi.com</a:t>
            </a:r>
            <a:endParaRPr lang="en-US" dirty="0"/>
          </a:p>
        </p:txBody>
      </p:sp>
      <p:sp>
        <p:nvSpPr>
          <p:cNvPr id="9" name="Slayt Numarası Yer Tutucusu 8">
            <a:extLst>
              <a:ext uri="{FF2B5EF4-FFF2-40B4-BE49-F238E27FC236}">
                <a16:creationId xmlns:a16="http://schemas.microsoft.com/office/drawing/2014/main" id="{0956A166-E65E-2EF4-BC27-667463BAA4D0}"/>
              </a:ext>
            </a:extLst>
          </p:cNvPr>
          <p:cNvSpPr>
            <a:spLocks noGrp="1"/>
          </p:cNvSpPr>
          <p:nvPr>
            <p:ph type="sldNum" sz="quarter" idx="12"/>
          </p:nvPr>
        </p:nvSpPr>
        <p:spPr/>
        <p:txBody>
          <a:bodyPr/>
          <a:lstStyle/>
          <a:p>
            <a:fld id="{6D22F896-40B5-4ADD-8801-0D06FADFA095}" type="slidenum">
              <a:rPr lang="en-US" smtClean="0"/>
              <a:t>31</a:t>
            </a:fld>
            <a:endParaRPr lang="en-US" dirty="0"/>
          </a:p>
        </p:txBody>
      </p:sp>
    </p:spTree>
    <p:extLst>
      <p:ext uri="{BB962C8B-B14F-4D97-AF65-F5344CB8AC3E}">
        <p14:creationId xmlns:p14="http://schemas.microsoft.com/office/powerpoint/2010/main" val="13259315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161C1C-5B02-AEB1-FC66-52BED21457B6}"/>
              </a:ext>
            </a:extLst>
          </p:cNvPr>
          <p:cNvSpPr>
            <a:spLocks noGrp="1"/>
          </p:cNvSpPr>
          <p:nvPr>
            <p:ph type="title"/>
          </p:nvPr>
        </p:nvSpPr>
        <p:spPr/>
        <p:txBody>
          <a:bodyPr/>
          <a:lstStyle/>
          <a:p>
            <a:pPr algn="l"/>
            <a:r>
              <a:rPr lang="tr-TR" dirty="0"/>
              <a:t>ARAL GÖLÜ</a:t>
            </a:r>
          </a:p>
        </p:txBody>
      </p:sp>
      <p:pic>
        <p:nvPicPr>
          <p:cNvPr id="4" name="Resim 3">
            <a:extLst>
              <a:ext uri="{FF2B5EF4-FFF2-40B4-BE49-F238E27FC236}">
                <a16:creationId xmlns:a16="http://schemas.microsoft.com/office/drawing/2014/main" id="{4C482761-0EF4-AE0C-5052-0F3BC63391F0}"/>
              </a:ext>
            </a:extLst>
          </p:cNvPr>
          <p:cNvPicPr>
            <a:picLocks noChangeAspect="1"/>
          </p:cNvPicPr>
          <p:nvPr/>
        </p:nvPicPr>
        <p:blipFill>
          <a:blip r:embed="rId2"/>
          <a:stretch>
            <a:fillRect/>
          </a:stretch>
        </p:blipFill>
        <p:spPr>
          <a:xfrm>
            <a:off x="1479754" y="2491862"/>
            <a:ext cx="8942439" cy="3353415"/>
          </a:xfrm>
          <a:prstGeom prst="rect">
            <a:avLst/>
          </a:prstGeom>
        </p:spPr>
      </p:pic>
      <p:sp>
        <p:nvSpPr>
          <p:cNvPr id="5" name="Veri Yer Tutucusu 4">
            <a:extLst>
              <a:ext uri="{FF2B5EF4-FFF2-40B4-BE49-F238E27FC236}">
                <a16:creationId xmlns:a16="http://schemas.microsoft.com/office/drawing/2014/main" id="{292822A0-A364-1D19-C128-7E4DBD78480B}"/>
              </a:ext>
            </a:extLst>
          </p:cNvPr>
          <p:cNvSpPr>
            <a:spLocks noGrp="1"/>
          </p:cNvSpPr>
          <p:nvPr>
            <p:ph type="dt" sz="half" idx="10"/>
          </p:nvPr>
        </p:nvSpPr>
        <p:spPr/>
        <p:txBody>
          <a:bodyPr/>
          <a:lstStyle/>
          <a:p>
            <a:fld id="{2832531E-6A9B-4DF8-B637-4A14DEA42198}" type="datetime1">
              <a:rPr lang="en-US" smtClean="0"/>
              <a:t>9/21/2024</a:t>
            </a:fld>
            <a:endParaRPr lang="en-US" dirty="0"/>
          </a:p>
        </p:txBody>
      </p:sp>
      <p:sp>
        <p:nvSpPr>
          <p:cNvPr id="6" name="Alt Bilgi Yer Tutucusu 5">
            <a:extLst>
              <a:ext uri="{FF2B5EF4-FFF2-40B4-BE49-F238E27FC236}">
                <a16:creationId xmlns:a16="http://schemas.microsoft.com/office/drawing/2014/main" id="{61419235-0B9B-E6DE-5CB3-DC3D22885ED7}"/>
              </a:ext>
            </a:extLst>
          </p:cNvPr>
          <p:cNvSpPr>
            <a:spLocks noGrp="1"/>
          </p:cNvSpPr>
          <p:nvPr>
            <p:ph type="ftr" sz="quarter" idx="11"/>
          </p:nvPr>
        </p:nvSpPr>
        <p:spPr/>
        <p:txBody>
          <a:bodyPr/>
          <a:lstStyle/>
          <a:p>
            <a:r>
              <a:rPr lang="en-US"/>
              <a:t>www.egitimzirvesi.com</a:t>
            </a:r>
            <a:endParaRPr lang="en-US" dirty="0"/>
          </a:p>
        </p:txBody>
      </p:sp>
      <p:sp>
        <p:nvSpPr>
          <p:cNvPr id="7" name="Slayt Numarası Yer Tutucusu 6">
            <a:extLst>
              <a:ext uri="{FF2B5EF4-FFF2-40B4-BE49-F238E27FC236}">
                <a16:creationId xmlns:a16="http://schemas.microsoft.com/office/drawing/2014/main" id="{95A6B544-DE8A-3CB2-503D-F5BC5758AD6B}"/>
              </a:ext>
            </a:extLst>
          </p:cNvPr>
          <p:cNvSpPr>
            <a:spLocks noGrp="1"/>
          </p:cNvSpPr>
          <p:nvPr>
            <p:ph type="sldNum" sz="quarter" idx="12"/>
          </p:nvPr>
        </p:nvSpPr>
        <p:spPr/>
        <p:txBody>
          <a:bodyPr/>
          <a:lstStyle/>
          <a:p>
            <a:fld id="{6D22F896-40B5-4ADD-8801-0D06FADFA095}" type="slidenum">
              <a:rPr lang="en-US" smtClean="0"/>
              <a:t>32</a:t>
            </a:fld>
            <a:endParaRPr lang="en-US" dirty="0"/>
          </a:p>
        </p:txBody>
      </p:sp>
    </p:spTree>
    <p:extLst>
      <p:ext uri="{BB962C8B-B14F-4D97-AF65-F5344CB8AC3E}">
        <p14:creationId xmlns:p14="http://schemas.microsoft.com/office/powerpoint/2010/main" val="8945084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34A8F4F-78F2-03F8-522E-1A463B262900}"/>
              </a:ext>
            </a:extLst>
          </p:cNvPr>
          <p:cNvSpPr>
            <a:spLocks noGrp="1"/>
          </p:cNvSpPr>
          <p:nvPr>
            <p:ph type="title"/>
          </p:nvPr>
        </p:nvSpPr>
        <p:spPr/>
        <p:txBody>
          <a:bodyPr/>
          <a:lstStyle/>
          <a:p>
            <a:pPr algn="l"/>
            <a:r>
              <a:rPr lang="tr-TR" dirty="0"/>
              <a:t>3. Hava Katmanı − Atmosfer</a:t>
            </a:r>
            <a:br>
              <a:rPr lang="tr-TR" dirty="0"/>
            </a:br>
            <a:endParaRPr lang="tr-TR" dirty="0"/>
          </a:p>
        </p:txBody>
      </p:sp>
      <p:sp>
        <p:nvSpPr>
          <p:cNvPr id="3" name="İçerik Yer Tutucusu 2">
            <a:extLst>
              <a:ext uri="{FF2B5EF4-FFF2-40B4-BE49-F238E27FC236}">
                <a16:creationId xmlns:a16="http://schemas.microsoft.com/office/drawing/2014/main" id="{9B383EA7-D31D-8833-C462-48A3BE4B152B}"/>
              </a:ext>
            </a:extLst>
          </p:cNvPr>
          <p:cNvSpPr>
            <a:spLocks noGrp="1"/>
          </p:cNvSpPr>
          <p:nvPr>
            <p:ph idx="1"/>
          </p:nvPr>
        </p:nvSpPr>
        <p:spPr>
          <a:xfrm>
            <a:off x="383457" y="1622324"/>
            <a:ext cx="11484077" cy="4596362"/>
          </a:xfrm>
        </p:spPr>
        <p:txBody>
          <a:bodyPr>
            <a:normAutofit fontScale="85000" lnSpcReduction="10000"/>
          </a:bodyPr>
          <a:lstStyle/>
          <a:p>
            <a:pPr>
              <a:lnSpc>
                <a:spcPct val="150000"/>
              </a:lnSpc>
            </a:pPr>
            <a:r>
              <a:rPr lang="tr-TR" dirty="0"/>
              <a:t>Dünya’nın etrafını çevreleyen, çeşitli gazlardan oluşan katmandır. Hava katmanına Atmosfer de denir. Canlıların yaşam kaynağı olan oksijen gazı hava katmanında bulunur. Hava katmanındaki gazları gözümüzle göremeyiz. Rüzgâr, yağmur, fırtına, sis, bulut, kar gibi hava olayları bu katmanda meydana gelir. Atmosfer, Dünya’yı Güneş’in zararlı ışınlarından da korur.</a:t>
            </a:r>
          </a:p>
          <a:p>
            <a:pPr>
              <a:lnSpc>
                <a:spcPct val="150000"/>
              </a:lnSpc>
            </a:pPr>
            <a:r>
              <a:rPr lang="tr-TR" dirty="0"/>
              <a:t>Uzayda ve diğer gezegenlerde hava yoktur. Bu yüzden diğer gezegenlerde canlı yaşayamaz.</a:t>
            </a:r>
          </a:p>
          <a:p>
            <a:pPr>
              <a:lnSpc>
                <a:spcPct val="150000"/>
              </a:lnSpc>
            </a:pPr>
            <a:r>
              <a:rPr lang="tr-TR" dirty="0"/>
              <a:t>Dünya’mız atmosfer adı verilen hava katmanıyla çevrilidir. Uzaydan bakılınca atmosfer bir sis gibi görünür. Atmosfer su ve kara katmanlarını sarmış durumdadır.</a:t>
            </a:r>
          </a:p>
          <a:p>
            <a:pPr>
              <a:lnSpc>
                <a:spcPct val="150000"/>
              </a:lnSpc>
            </a:pPr>
            <a:r>
              <a:rPr lang="tr-TR" dirty="0"/>
              <a:t>Havayı gözle göremeyiz ama varlığını hissederiz. Şişkin bir balonu dolduran havadır. Su ve toprakta da hava vardır. Su ve toprakta yaşayan canlılar bu havayla solunum yaparlar.</a:t>
            </a:r>
          </a:p>
          <a:p>
            <a:pPr>
              <a:lnSpc>
                <a:spcPct val="150000"/>
              </a:lnSpc>
            </a:pPr>
            <a:endParaRPr lang="tr-TR" dirty="0"/>
          </a:p>
          <a:p>
            <a:pPr>
              <a:lnSpc>
                <a:spcPct val="150000"/>
              </a:lnSpc>
            </a:pPr>
            <a:endParaRPr lang="tr-TR" dirty="0"/>
          </a:p>
        </p:txBody>
      </p:sp>
      <p:sp>
        <p:nvSpPr>
          <p:cNvPr id="4" name="Veri Yer Tutucusu 3">
            <a:extLst>
              <a:ext uri="{FF2B5EF4-FFF2-40B4-BE49-F238E27FC236}">
                <a16:creationId xmlns:a16="http://schemas.microsoft.com/office/drawing/2014/main" id="{CC1A2614-0209-3D0D-02BC-EE79F9936DEB}"/>
              </a:ext>
            </a:extLst>
          </p:cNvPr>
          <p:cNvSpPr>
            <a:spLocks noGrp="1"/>
          </p:cNvSpPr>
          <p:nvPr>
            <p:ph type="dt" sz="half" idx="10"/>
          </p:nvPr>
        </p:nvSpPr>
        <p:spPr/>
        <p:txBody>
          <a:bodyPr/>
          <a:lstStyle/>
          <a:p>
            <a:fld id="{572F0AF4-6B04-45E8-9638-DF6A9DA6CF88}" type="datetime1">
              <a:rPr lang="en-US" smtClean="0"/>
              <a:t>9/21/2024</a:t>
            </a:fld>
            <a:endParaRPr lang="en-US" dirty="0"/>
          </a:p>
        </p:txBody>
      </p:sp>
      <p:sp>
        <p:nvSpPr>
          <p:cNvPr id="5" name="Alt Bilgi Yer Tutucusu 4">
            <a:extLst>
              <a:ext uri="{FF2B5EF4-FFF2-40B4-BE49-F238E27FC236}">
                <a16:creationId xmlns:a16="http://schemas.microsoft.com/office/drawing/2014/main" id="{246F0DE6-C8C5-6C03-78E3-B8D7141D6D89}"/>
              </a:ext>
            </a:extLst>
          </p:cNvPr>
          <p:cNvSpPr>
            <a:spLocks noGrp="1"/>
          </p:cNvSpPr>
          <p:nvPr>
            <p:ph type="ftr" sz="quarter" idx="11"/>
          </p:nvPr>
        </p:nvSpPr>
        <p:spPr/>
        <p:txBody>
          <a:bodyPr/>
          <a:lstStyle/>
          <a:p>
            <a:r>
              <a:rPr lang="en-US"/>
              <a:t>www.egitimzirvesi.com</a:t>
            </a:r>
            <a:endParaRPr lang="en-US" dirty="0"/>
          </a:p>
        </p:txBody>
      </p:sp>
      <p:sp>
        <p:nvSpPr>
          <p:cNvPr id="6" name="Slayt Numarası Yer Tutucusu 5">
            <a:extLst>
              <a:ext uri="{FF2B5EF4-FFF2-40B4-BE49-F238E27FC236}">
                <a16:creationId xmlns:a16="http://schemas.microsoft.com/office/drawing/2014/main" id="{435C06CE-17D9-CD7A-6860-9A93C5479382}"/>
              </a:ext>
            </a:extLst>
          </p:cNvPr>
          <p:cNvSpPr>
            <a:spLocks noGrp="1"/>
          </p:cNvSpPr>
          <p:nvPr>
            <p:ph type="sldNum" sz="quarter" idx="12"/>
          </p:nvPr>
        </p:nvSpPr>
        <p:spPr/>
        <p:txBody>
          <a:bodyPr/>
          <a:lstStyle/>
          <a:p>
            <a:fld id="{6D22F896-40B5-4ADD-8801-0D06FADFA095}" type="slidenum">
              <a:rPr lang="en-US" smtClean="0"/>
              <a:t>33</a:t>
            </a:fld>
            <a:endParaRPr lang="en-US" dirty="0"/>
          </a:p>
        </p:txBody>
      </p:sp>
    </p:spTree>
    <p:extLst>
      <p:ext uri="{BB962C8B-B14F-4D97-AF65-F5344CB8AC3E}">
        <p14:creationId xmlns:p14="http://schemas.microsoft.com/office/powerpoint/2010/main" val="22180691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D0AC24A-ADA2-19F7-C49F-3BD77BCDCDA1}"/>
              </a:ext>
            </a:extLst>
          </p:cNvPr>
          <p:cNvSpPr>
            <a:spLocks noGrp="1"/>
          </p:cNvSpPr>
          <p:nvPr>
            <p:ph type="title"/>
          </p:nvPr>
        </p:nvSpPr>
        <p:spPr/>
        <p:txBody>
          <a:bodyPr/>
          <a:lstStyle/>
          <a:p>
            <a:pPr algn="l"/>
            <a:r>
              <a:rPr lang="tr-TR" dirty="0"/>
              <a:t>Atmosferin Görevleri</a:t>
            </a:r>
            <a:br>
              <a:rPr lang="tr-TR" dirty="0"/>
            </a:br>
            <a:endParaRPr lang="tr-TR" dirty="0"/>
          </a:p>
        </p:txBody>
      </p:sp>
      <p:sp>
        <p:nvSpPr>
          <p:cNvPr id="3" name="İçerik Yer Tutucusu 2">
            <a:extLst>
              <a:ext uri="{FF2B5EF4-FFF2-40B4-BE49-F238E27FC236}">
                <a16:creationId xmlns:a16="http://schemas.microsoft.com/office/drawing/2014/main" id="{0AAEFA83-7466-ED29-C9A0-0B351B7143DB}"/>
              </a:ext>
            </a:extLst>
          </p:cNvPr>
          <p:cNvSpPr>
            <a:spLocks noGrp="1"/>
          </p:cNvSpPr>
          <p:nvPr>
            <p:ph idx="1"/>
          </p:nvPr>
        </p:nvSpPr>
        <p:spPr>
          <a:xfrm>
            <a:off x="373626" y="2194560"/>
            <a:ext cx="11132574" cy="4024125"/>
          </a:xfrm>
        </p:spPr>
        <p:txBody>
          <a:bodyPr>
            <a:normAutofit/>
          </a:bodyPr>
          <a:lstStyle/>
          <a:p>
            <a:pPr>
              <a:lnSpc>
                <a:spcPct val="150000"/>
              </a:lnSpc>
            </a:pPr>
            <a:r>
              <a:rPr lang="tr-TR" sz="3200" dirty="0"/>
              <a:t>Atmosfer Dünya’mızı Güneş’in zararlı ışınlarından korur.</a:t>
            </a:r>
          </a:p>
          <a:p>
            <a:pPr>
              <a:lnSpc>
                <a:spcPct val="150000"/>
              </a:lnSpc>
            </a:pPr>
            <a:r>
              <a:rPr lang="tr-TR" sz="3200" dirty="0"/>
              <a:t>Kar, yağmur, rüzgâr, buharlaşma gibi hava olayları bu katmanda gerçekleşir.</a:t>
            </a:r>
          </a:p>
          <a:p>
            <a:pPr>
              <a:lnSpc>
                <a:spcPct val="150000"/>
              </a:lnSpc>
            </a:pPr>
            <a:r>
              <a:rPr lang="tr-TR" sz="3200" dirty="0"/>
              <a:t>Canlıların yaşamını sürdürmelerini sağlayan oksijeni bu katman sağlar.</a:t>
            </a:r>
          </a:p>
        </p:txBody>
      </p:sp>
      <p:sp>
        <p:nvSpPr>
          <p:cNvPr id="4" name="Veri Yer Tutucusu 3">
            <a:extLst>
              <a:ext uri="{FF2B5EF4-FFF2-40B4-BE49-F238E27FC236}">
                <a16:creationId xmlns:a16="http://schemas.microsoft.com/office/drawing/2014/main" id="{05784896-ACCB-1CDF-8649-7FDB2FC2938C}"/>
              </a:ext>
            </a:extLst>
          </p:cNvPr>
          <p:cNvSpPr>
            <a:spLocks noGrp="1"/>
          </p:cNvSpPr>
          <p:nvPr>
            <p:ph type="dt" sz="half" idx="10"/>
          </p:nvPr>
        </p:nvSpPr>
        <p:spPr/>
        <p:txBody>
          <a:bodyPr/>
          <a:lstStyle/>
          <a:p>
            <a:fld id="{712E97C0-1B0A-43F6-A465-ED67C0945F36}" type="datetime1">
              <a:rPr lang="en-US" smtClean="0"/>
              <a:t>9/21/2024</a:t>
            </a:fld>
            <a:endParaRPr lang="en-US" dirty="0"/>
          </a:p>
        </p:txBody>
      </p:sp>
      <p:sp>
        <p:nvSpPr>
          <p:cNvPr id="5" name="Alt Bilgi Yer Tutucusu 4">
            <a:extLst>
              <a:ext uri="{FF2B5EF4-FFF2-40B4-BE49-F238E27FC236}">
                <a16:creationId xmlns:a16="http://schemas.microsoft.com/office/drawing/2014/main" id="{8FC65ACA-E58A-267E-3C0E-F4CE771371E8}"/>
              </a:ext>
            </a:extLst>
          </p:cNvPr>
          <p:cNvSpPr>
            <a:spLocks noGrp="1"/>
          </p:cNvSpPr>
          <p:nvPr>
            <p:ph type="ftr" sz="quarter" idx="11"/>
          </p:nvPr>
        </p:nvSpPr>
        <p:spPr/>
        <p:txBody>
          <a:bodyPr/>
          <a:lstStyle/>
          <a:p>
            <a:r>
              <a:rPr lang="en-US"/>
              <a:t>www.egitimzirvesi.com</a:t>
            </a:r>
            <a:endParaRPr lang="en-US" dirty="0"/>
          </a:p>
        </p:txBody>
      </p:sp>
      <p:sp>
        <p:nvSpPr>
          <p:cNvPr id="6" name="Slayt Numarası Yer Tutucusu 5">
            <a:extLst>
              <a:ext uri="{FF2B5EF4-FFF2-40B4-BE49-F238E27FC236}">
                <a16:creationId xmlns:a16="http://schemas.microsoft.com/office/drawing/2014/main" id="{1B151633-697F-C6FA-542C-C16B49AC5DAE}"/>
              </a:ext>
            </a:extLst>
          </p:cNvPr>
          <p:cNvSpPr>
            <a:spLocks noGrp="1"/>
          </p:cNvSpPr>
          <p:nvPr>
            <p:ph type="sldNum" sz="quarter" idx="12"/>
          </p:nvPr>
        </p:nvSpPr>
        <p:spPr/>
        <p:txBody>
          <a:bodyPr/>
          <a:lstStyle/>
          <a:p>
            <a:fld id="{6D22F896-40B5-4ADD-8801-0D06FADFA095}" type="slidenum">
              <a:rPr lang="en-US" smtClean="0"/>
              <a:t>34</a:t>
            </a:fld>
            <a:endParaRPr lang="en-US" dirty="0"/>
          </a:p>
        </p:txBody>
      </p:sp>
    </p:spTree>
    <p:extLst>
      <p:ext uri="{BB962C8B-B14F-4D97-AF65-F5344CB8AC3E}">
        <p14:creationId xmlns:p14="http://schemas.microsoft.com/office/powerpoint/2010/main" val="16969285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6680172-8728-1A18-6837-5A10E1ADC6A7}"/>
              </a:ext>
            </a:extLst>
          </p:cNvPr>
          <p:cNvSpPr>
            <a:spLocks noGrp="1"/>
          </p:cNvSpPr>
          <p:nvPr>
            <p:ph type="title"/>
          </p:nvPr>
        </p:nvSpPr>
        <p:spPr>
          <a:xfrm>
            <a:off x="1568246" y="518566"/>
            <a:ext cx="8610600" cy="1293028"/>
          </a:xfrm>
        </p:spPr>
        <p:txBody>
          <a:bodyPr/>
          <a:lstStyle/>
          <a:p>
            <a:pPr algn="l"/>
            <a:r>
              <a:rPr lang="tr-TR" dirty="0"/>
              <a:t>DÜNYANIN KATMANLARININ SIRALAMASI</a:t>
            </a:r>
          </a:p>
        </p:txBody>
      </p:sp>
      <p:pic>
        <p:nvPicPr>
          <p:cNvPr id="4" name="Resim 3">
            <a:extLst>
              <a:ext uri="{FF2B5EF4-FFF2-40B4-BE49-F238E27FC236}">
                <a16:creationId xmlns:a16="http://schemas.microsoft.com/office/drawing/2014/main" id="{2BFD6D1D-1913-AD92-BECF-1EF234A3E98E}"/>
              </a:ext>
            </a:extLst>
          </p:cNvPr>
          <p:cNvPicPr>
            <a:picLocks noChangeAspect="1"/>
          </p:cNvPicPr>
          <p:nvPr/>
        </p:nvPicPr>
        <p:blipFill>
          <a:blip r:embed="rId2"/>
          <a:stretch>
            <a:fillRect/>
          </a:stretch>
        </p:blipFill>
        <p:spPr>
          <a:xfrm>
            <a:off x="2801271" y="2032819"/>
            <a:ext cx="6755683" cy="4551197"/>
          </a:xfrm>
          <a:prstGeom prst="rect">
            <a:avLst/>
          </a:prstGeom>
        </p:spPr>
      </p:pic>
      <p:sp>
        <p:nvSpPr>
          <p:cNvPr id="3" name="Veri Yer Tutucusu 2">
            <a:extLst>
              <a:ext uri="{FF2B5EF4-FFF2-40B4-BE49-F238E27FC236}">
                <a16:creationId xmlns:a16="http://schemas.microsoft.com/office/drawing/2014/main" id="{F364B20F-6B08-48FA-25C9-98AFABD06979}"/>
              </a:ext>
            </a:extLst>
          </p:cNvPr>
          <p:cNvSpPr>
            <a:spLocks noGrp="1"/>
          </p:cNvSpPr>
          <p:nvPr>
            <p:ph type="dt" sz="half" idx="10"/>
          </p:nvPr>
        </p:nvSpPr>
        <p:spPr/>
        <p:txBody>
          <a:bodyPr/>
          <a:lstStyle/>
          <a:p>
            <a:fld id="{BEDC18BA-792B-466F-998F-94BCA0A6D526}" type="datetime1">
              <a:rPr lang="en-US" smtClean="0"/>
              <a:t>9/21/2024</a:t>
            </a:fld>
            <a:endParaRPr lang="en-US" dirty="0"/>
          </a:p>
        </p:txBody>
      </p:sp>
      <p:sp>
        <p:nvSpPr>
          <p:cNvPr id="5" name="Alt Bilgi Yer Tutucusu 4">
            <a:extLst>
              <a:ext uri="{FF2B5EF4-FFF2-40B4-BE49-F238E27FC236}">
                <a16:creationId xmlns:a16="http://schemas.microsoft.com/office/drawing/2014/main" id="{5D52D6ED-F83B-C827-1AF6-428589288450}"/>
              </a:ext>
            </a:extLst>
          </p:cNvPr>
          <p:cNvSpPr>
            <a:spLocks noGrp="1"/>
          </p:cNvSpPr>
          <p:nvPr>
            <p:ph type="ftr" sz="quarter" idx="11"/>
          </p:nvPr>
        </p:nvSpPr>
        <p:spPr/>
        <p:txBody>
          <a:bodyPr/>
          <a:lstStyle/>
          <a:p>
            <a:r>
              <a:rPr lang="en-US"/>
              <a:t>www.egitimzirvesi.com</a:t>
            </a:r>
            <a:endParaRPr lang="en-US" dirty="0"/>
          </a:p>
        </p:txBody>
      </p:sp>
      <p:sp>
        <p:nvSpPr>
          <p:cNvPr id="6" name="Slayt Numarası Yer Tutucusu 5">
            <a:extLst>
              <a:ext uri="{FF2B5EF4-FFF2-40B4-BE49-F238E27FC236}">
                <a16:creationId xmlns:a16="http://schemas.microsoft.com/office/drawing/2014/main" id="{F01F000F-4B88-6163-90EE-500D834E8076}"/>
              </a:ext>
            </a:extLst>
          </p:cNvPr>
          <p:cNvSpPr>
            <a:spLocks noGrp="1"/>
          </p:cNvSpPr>
          <p:nvPr>
            <p:ph type="sldNum" sz="quarter" idx="12"/>
          </p:nvPr>
        </p:nvSpPr>
        <p:spPr/>
        <p:txBody>
          <a:bodyPr/>
          <a:lstStyle/>
          <a:p>
            <a:fld id="{6D22F896-40B5-4ADD-8801-0D06FADFA095}" type="slidenum">
              <a:rPr lang="en-US" smtClean="0"/>
              <a:t>35</a:t>
            </a:fld>
            <a:endParaRPr lang="en-US" dirty="0"/>
          </a:p>
        </p:txBody>
      </p:sp>
    </p:spTree>
    <p:extLst>
      <p:ext uri="{BB962C8B-B14F-4D97-AF65-F5344CB8AC3E}">
        <p14:creationId xmlns:p14="http://schemas.microsoft.com/office/powerpoint/2010/main" val="5752437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6DEB7A41-47AE-466F-E926-E436E6A53F73}"/>
              </a:ext>
            </a:extLst>
          </p:cNvPr>
          <p:cNvPicPr>
            <a:picLocks noGrp="1" noChangeAspect="1"/>
          </p:cNvPicPr>
          <p:nvPr>
            <p:ph idx="1"/>
          </p:nvPr>
        </p:nvPicPr>
        <p:blipFill>
          <a:blip r:embed="rId2"/>
          <a:stretch>
            <a:fillRect/>
          </a:stretch>
        </p:blipFill>
        <p:spPr>
          <a:xfrm>
            <a:off x="1022554" y="657922"/>
            <a:ext cx="10383541" cy="5542156"/>
          </a:xfrm>
          <a:prstGeom prst="rect">
            <a:avLst/>
          </a:prstGeom>
        </p:spPr>
      </p:pic>
      <p:sp>
        <p:nvSpPr>
          <p:cNvPr id="2" name="Veri Yer Tutucusu 1">
            <a:extLst>
              <a:ext uri="{FF2B5EF4-FFF2-40B4-BE49-F238E27FC236}">
                <a16:creationId xmlns:a16="http://schemas.microsoft.com/office/drawing/2014/main" id="{DD2370D0-58C2-C3E8-F974-2AC437F43B88}"/>
              </a:ext>
            </a:extLst>
          </p:cNvPr>
          <p:cNvSpPr>
            <a:spLocks noGrp="1"/>
          </p:cNvSpPr>
          <p:nvPr>
            <p:ph type="dt" sz="half" idx="10"/>
          </p:nvPr>
        </p:nvSpPr>
        <p:spPr/>
        <p:txBody>
          <a:bodyPr/>
          <a:lstStyle/>
          <a:p>
            <a:fld id="{08F7BC61-7418-43E9-9C58-5150B2ECBD44}" type="datetime1">
              <a:rPr lang="en-US" smtClean="0"/>
              <a:t>9/21/2024</a:t>
            </a:fld>
            <a:endParaRPr lang="en-US" dirty="0"/>
          </a:p>
        </p:txBody>
      </p:sp>
      <p:sp>
        <p:nvSpPr>
          <p:cNvPr id="3" name="Alt Bilgi Yer Tutucusu 2">
            <a:extLst>
              <a:ext uri="{FF2B5EF4-FFF2-40B4-BE49-F238E27FC236}">
                <a16:creationId xmlns:a16="http://schemas.microsoft.com/office/drawing/2014/main" id="{6950B5C9-C6A2-2CA2-858A-86B25ACA26D9}"/>
              </a:ext>
            </a:extLst>
          </p:cNvPr>
          <p:cNvSpPr>
            <a:spLocks noGrp="1"/>
          </p:cNvSpPr>
          <p:nvPr>
            <p:ph type="ftr" sz="quarter" idx="11"/>
          </p:nvPr>
        </p:nvSpPr>
        <p:spPr/>
        <p:txBody>
          <a:bodyPr/>
          <a:lstStyle/>
          <a:p>
            <a:r>
              <a:rPr lang="en-US"/>
              <a:t>www.egitimzirvesi.com</a:t>
            </a:r>
            <a:endParaRPr lang="en-US" dirty="0"/>
          </a:p>
        </p:txBody>
      </p:sp>
      <p:sp>
        <p:nvSpPr>
          <p:cNvPr id="5" name="Slayt Numarası Yer Tutucusu 4">
            <a:extLst>
              <a:ext uri="{FF2B5EF4-FFF2-40B4-BE49-F238E27FC236}">
                <a16:creationId xmlns:a16="http://schemas.microsoft.com/office/drawing/2014/main" id="{D2F513E4-348A-9E8C-B836-04827636659F}"/>
              </a:ext>
            </a:extLst>
          </p:cNvPr>
          <p:cNvSpPr>
            <a:spLocks noGrp="1"/>
          </p:cNvSpPr>
          <p:nvPr>
            <p:ph type="sldNum" sz="quarter" idx="12"/>
          </p:nvPr>
        </p:nvSpPr>
        <p:spPr/>
        <p:txBody>
          <a:bodyPr/>
          <a:lstStyle/>
          <a:p>
            <a:fld id="{6D22F896-40B5-4ADD-8801-0D06FADFA095}" type="slidenum">
              <a:rPr lang="en-US" smtClean="0"/>
              <a:t>36</a:t>
            </a:fld>
            <a:endParaRPr lang="en-US" dirty="0"/>
          </a:p>
        </p:txBody>
      </p:sp>
    </p:spTree>
    <p:extLst>
      <p:ext uri="{BB962C8B-B14F-4D97-AF65-F5344CB8AC3E}">
        <p14:creationId xmlns:p14="http://schemas.microsoft.com/office/powerpoint/2010/main" val="10716306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hlinkClick r:id="rId2" action="ppaction://hlinkfile"/>
            <a:extLst>
              <a:ext uri="{FF2B5EF4-FFF2-40B4-BE49-F238E27FC236}">
                <a16:creationId xmlns:a16="http://schemas.microsoft.com/office/drawing/2014/main" id="{064DA8E8-403D-F010-CADA-637168E54EAA}"/>
              </a:ext>
            </a:extLst>
          </p:cNvPr>
          <p:cNvSpPr/>
          <p:nvPr/>
        </p:nvSpPr>
        <p:spPr>
          <a:xfrm>
            <a:off x="2754379" y="2967335"/>
            <a:ext cx="6683240" cy="923330"/>
          </a:xfrm>
          <a:prstGeom prst="rect">
            <a:avLst/>
          </a:prstGeom>
          <a:noFill/>
        </p:spPr>
        <p:txBody>
          <a:bodyPr wrap="none" lIns="91440" tIns="45720" rIns="91440" bIns="45720">
            <a:spAutoFit/>
          </a:bodyPr>
          <a:lstStyle/>
          <a:p>
            <a:pPr algn="ctr"/>
            <a:r>
              <a:rPr lang="tr-TR" sz="5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TUDEM FÖYÜNÜ AÇ</a:t>
            </a:r>
          </a:p>
        </p:txBody>
      </p:sp>
      <p:sp>
        <p:nvSpPr>
          <p:cNvPr id="2" name="Veri Yer Tutucusu 1">
            <a:extLst>
              <a:ext uri="{FF2B5EF4-FFF2-40B4-BE49-F238E27FC236}">
                <a16:creationId xmlns:a16="http://schemas.microsoft.com/office/drawing/2014/main" id="{9026E64C-7C21-FFC0-2CF0-2C2EC4E3B90C}"/>
              </a:ext>
            </a:extLst>
          </p:cNvPr>
          <p:cNvSpPr>
            <a:spLocks noGrp="1"/>
          </p:cNvSpPr>
          <p:nvPr>
            <p:ph type="dt" sz="half" idx="10"/>
          </p:nvPr>
        </p:nvSpPr>
        <p:spPr/>
        <p:txBody>
          <a:bodyPr/>
          <a:lstStyle/>
          <a:p>
            <a:fld id="{34B9DDF3-BDC5-4EFC-A065-313AC8B1099D}" type="datetime1">
              <a:rPr lang="en-US" smtClean="0"/>
              <a:t>9/21/2024</a:t>
            </a:fld>
            <a:endParaRPr lang="en-US" dirty="0"/>
          </a:p>
        </p:txBody>
      </p:sp>
      <p:sp>
        <p:nvSpPr>
          <p:cNvPr id="3" name="Alt Bilgi Yer Tutucusu 2">
            <a:extLst>
              <a:ext uri="{FF2B5EF4-FFF2-40B4-BE49-F238E27FC236}">
                <a16:creationId xmlns:a16="http://schemas.microsoft.com/office/drawing/2014/main" id="{88C4F2FC-EBF8-68CA-1641-F46437AF6000}"/>
              </a:ext>
            </a:extLst>
          </p:cNvPr>
          <p:cNvSpPr>
            <a:spLocks noGrp="1"/>
          </p:cNvSpPr>
          <p:nvPr>
            <p:ph type="ftr" sz="quarter" idx="11"/>
          </p:nvPr>
        </p:nvSpPr>
        <p:spPr/>
        <p:txBody>
          <a:bodyPr/>
          <a:lstStyle/>
          <a:p>
            <a:r>
              <a:rPr lang="en-US"/>
              <a:t>www.egitimzirvesi.com</a:t>
            </a:r>
            <a:endParaRPr lang="en-US" dirty="0"/>
          </a:p>
        </p:txBody>
      </p:sp>
      <p:sp>
        <p:nvSpPr>
          <p:cNvPr id="5" name="Slayt Numarası Yer Tutucusu 4">
            <a:extLst>
              <a:ext uri="{FF2B5EF4-FFF2-40B4-BE49-F238E27FC236}">
                <a16:creationId xmlns:a16="http://schemas.microsoft.com/office/drawing/2014/main" id="{47C56F84-3ABC-5176-DC7F-32E0434A2FEE}"/>
              </a:ext>
            </a:extLst>
          </p:cNvPr>
          <p:cNvSpPr>
            <a:spLocks noGrp="1"/>
          </p:cNvSpPr>
          <p:nvPr>
            <p:ph type="sldNum" sz="quarter" idx="12"/>
          </p:nvPr>
        </p:nvSpPr>
        <p:spPr/>
        <p:txBody>
          <a:bodyPr/>
          <a:lstStyle/>
          <a:p>
            <a:fld id="{6D22F896-40B5-4ADD-8801-0D06FADFA095}" type="slidenum">
              <a:rPr lang="en-US" smtClean="0"/>
              <a:t>37</a:t>
            </a:fld>
            <a:endParaRPr lang="en-US" dirty="0"/>
          </a:p>
        </p:txBody>
      </p:sp>
    </p:spTree>
    <p:extLst>
      <p:ext uri="{BB962C8B-B14F-4D97-AF65-F5344CB8AC3E}">
        <p14:creationId xmlns:p14="http://schemas.microsoft.com/office/powerpoint/2010/main" val="28786634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a:extLst>
              <a:ext uri="{FF2B5EF4-FFF2-40B4-BE49-F238E27FC236}">
                <a16:creationId xmlns:a16="http://schemas.microsoft.com/office/drawing/2014/main" id="{787D2A74-170B-3A58-2EAE-360A8BB49C9C}"/>
              </a:ext>
            </a:extLst>
          </p:cNvPr>
          <p:cNvSpPr>
            <a:spLocks noGrp="1"/>
          </p:cNvSpPr>
          <p:nvPr>
            <p:ph type="dt" sz="half" idx="10"/>
          </p:nvPr>
        </p:nvSpPr>
        <p:spPr/>
        <p:txBody>
          <a:bodyPr/>
          <a:lstStyle/>
          <a:p>
            <a:fld id="{3D5F731E-0793-43EC-B9E3-3C2CBB694E35}" type="datetime1">
              <a:rPr lang="en-US" smtClean="0"/>
              <a:t>9/21/2024</a:t>
            </a:fld>
            <a:endParaRPr lang="en-US" dirty="0"/>
          </a:p>
        </p:txBody>
      </p:sp>
      <p:sp>
        <p:nvSpPr>
          <p:cNvPr id="5" name="Alt Bilgi Yer Tutucusu 4">
            <a:extLst>
              <a:ext uri="{FF2B5EF4-FFF2-40B4-BE49-F238E27FC236}">
                <a16:creationId xmlns:a16="http://schemas.microsoft.com/office/drawing/2014/main" id="{D1B7851B-B9FF-5708-6D65-C240B4063F9F}"/>
              </a:ext>
            </a:extLst>
          </p:cNvPr>
          <p:cNvSpPr>
            <a:spLocks noGrp="1"/>
          </p:cNvSpPr>
          <p:nvPr>
            <p:ph type="ftr" sz="quarter" idx="11"/>
          </p:nvPr>
        </p:nvSpPr>
        <p:spPr/>
        <p:txBody>
          <a:bodyPr/>
          <a:lstStyle/>
          <a:p>
            <a:r>
              <a:rPr lang="en-US"/>
              <a:t>www.egitimzirvesi.com</a:t>
            </a:r>
            <a:endParaRPr lang="en-US" dirty="0"/>
          </a:p>
        </p:txBody>
      </p:sp>
      <p:sp>
        <p:nvSpPr>
          <p:cNvPr id="6" name="Slayt Numarası Yer Tutucusu 5">
            <a:extLst>
              <a:ext uri="{FF2B5EF4-FFF2-40B4-BE49-F238E27FC236}">
                <a16:creationId xmlns:a16="http://schemas.microsoft.com/office/drawing/2014/main" id="{0D956521-B920-646D-84CF-268A68B636F0}"/>
              </a:ext>
            </a:extLst>
          </p:cNvPr>
          <p:cNvSpPr>
            <a:spLocks noGrp="1"/>
          </p:cNvSpPr>
          <p:nvPr>
            <p:ph type="sldNum" sz="quarter" idx="12"/>
          </p:nvPr>
        </p:nvSpPr>
        <p:spPr/>
        <p:txBody>
          <a:bodyPr/>
          <a:lstStyle/>
          <a:p>
            <a:fld id="{6D22F896-40B5-4ADD-8801-0D06FADFA095}" type="slidenum">
              <a:rPr lang="en-US" smtClean="0"/>
              <a:t>38</a:t>
            </a:fld>
            <a:endParaRPr lang="en-US" dirty="0"/>
          </a:p>
        </p:txBody>
      </p:sp>
      <p:sp>
        <p:nvSpPr>
          <p:cNvPr id="8" name="Dikdörtgen 7">
            <a:extLst>
              <a:ext uri="{FF2B5EF4-FFF2-40B4-BE49-F238E27FC236}">
                <a16:creationId xmlns:a16="http://schemas.microsoft.com/office/drawing/2014/main" id="{42F7586A-415F-3828-E6D2-A7E97F9FFCD7}"/>
              </a:ext>
            </a:extLst>
          </p:cNvPr>
          <p:cNvSpPr/>
          <p:nvPr/>
        </p:nvSpPr>
        <p:spPr>
          <a:xfrm>
            <a:off x="1229031" y="1193825"/>
            <a:ext cx="10009103" cy="1200329"/>
          </a:xfrm>
          <a:prstGeom prst="rect">
            <a:avLst/>
          </a:prstGeom>
          <a:noFill/>
        </p:spPr>
        <p:txBody>
          <a:bodyPr wrap="square" lIns="91440" tIns="45720" rIns="91440" bIns="45720">
            <a:spAutoFit/>
          </a:bodyPr>
          <a:lstStyle/>
          <a:p>
            <a:pPr algn="ctr"/>
            <a:r>
              <a:rPr lang="tr-TR" sz="7200" b="1" dirty="0">
                <a:ln w="22225">
                  <a:solidFill>
                    <a:schemeClr val="accent2"/>
                  </a:solidFill>
                  <a:prstDash val="solid"/>
                </a:ln>
                <a:solidFill>
                  <a:schemeClr val="accent2">
                    <a:lumMod val="40000"/>
                    <a:lumOff val="60000"/>
                  </a:schemeClr>
                </a:solidFill>
              </a:rPr>
              <a:t>BAŞARILAR DİLERİM</a:t>
            </a:r>
            <a:endParaRPr lang="tr-TR" sz="4000" b="1" dirty="0">
              <a:ln w="22225">
                <a:solidFill>
                  <a:schemeClr val="accent2"/>
                </a:solidFill>
                <a:prstDash val="solid"/>
              </a:ln>
              <a:solidFill>
                <a:schemeClr val="accent2">
                  <a:lumMod val="40000"/>
                  <a:lumOff val="60000"/>
                </a:schemeClr>
              </a:solidFill>
            </a:endParaRPr>
          </a:p>
        </p:txBody>
      </p:sp>
      <p:pic>
        <p:nvPicPr>
          <p:cNvPr id="1026" name="Picture 2" descr="Tchau Bye GIF - Tchau Bye Eggplant GIFs">
            <a:extLst>
              <a:ext uri="{FF2B5EF4-FFF2-40B4-BE49-F238E27FC236}">
                <a16:creationId xmlns:a16="http://schemas.microsoft.com/office/drawing/2014/main" id="{9AB9ADF1-A7A8-3B6D-BD2B-CB99231DEE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7861" y="2836606"/>
            <a:ext cx="3194255" cy="3194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747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5013105-A5CA-0D6D-9013-72D1E1935562}"/>
              </a:ext>
            </a:extLst>
          </p:cNvPr>
          <p:cNvSpPr>
            <a:spLocks noGrp="1"/>
          </p:cNvSpPr>
          <p:nvPr>
            <p:ph idx="1"/>
          </p:nvPr>
        </p:nvSpPr>
        <p:spPr>
          <a:xfrm>
            <a:off x="685800" y="1250663"/>
            <a:ext cx="10820400" cy="4874834"/>
          </a:xfrm>
        </p:spPr>
        <p:txBody>
          <a:bodyPr>
            <a:normAutofit/>
          </a:bodyPr>
          <a:lstStyle/>
          <a:p>
            <a:r>
              <a:rPr lang="tr-TR" sz="3200" dirty="0"/>
              <a:t>Etrafımıza baktığımızda yerküre olarak adlandırdığımız Dünya’yı düzmüş gibi görürüz. Baktığımız dağlar, denizler, ormanlar ve vb. yerleri düz bir alanda yer alıyormuş gibi görürüz. Aslında bu gördüğümüz alanlar, bize göre büyük olan Dünya’mızın çok küçük bir kısmını görüp tamamını görmediğimiz içindir. </a:t>
            </a:r>
          </a:p>
          <a:p>
            <a:pPr marL="0" indent="0">
              <a:buNone/>
            </a:pPr>
            <a:endParaRPr lang="tr-TR" sz="3200" dirty="0"/>
          </a:p>
        </p:txBody>
      </p:sp>
      <p:sp>
        <p:nvSpPr>
          <p:cNvPr id="2" name="Veri Yer Tutucusu 1">
            <a:extLst>
              <a:ext uri="{FF2B5EF4-FFF2-40B4-BE49-F238E27FC236}">
                <a16:creationId xmlns:a16="http://schemas.microsoft.com/office/drawing/2014/main" id="{6FA7D4E2-3B51-721A-104F-594C75B1DFCD}"/>
              </a:ext>
            </a:extLst>
          </p:cNvPr>
          <p:cNvSpPr>
            <a:spLocks noGrp="1"/>
          </p:cNvSpPr>
          <p:nvPr>
            <p:ph type="dt" sz="half" idx="10"/>
          </p:nvPr>
        </p:nvSpPr>
        <p:spPr/>
        <p:txBody>
          <a:bodyPr/>
          <a:lstStyle/>
          <a:p>
            <a:fld id="{A179F617-D6A8-4233-A376-116692FFF244}" type="datetime1">
              <a:rPr lang="en-US" smtClean="0"/>
              <a:t>9/21/2024</a:t>
            </a:fld>
            <a:endParaRPr lang="en-US" dirty="0"/>
          </a:p>
        </p:txBody>
      </p:sp>
      <p:sp>
        <p:nvSpPr>
          <p:cNvPr id="4" name="Alt Bilgi Yer Tutucusu 3">
            <a:extLst>
              <a:ext uri="{FF2B5EF4-FFF2-40B4-BE49-F238E27FC236}">
                <a16:creationId xmlns:a16="http://schemas.microsoft.com/office/drawing/2014/main" id="{9EA9232A-09A8-04CB-6BC5-DCA6E55FFE95}"/>
              </a:ext>
            </a:extLst>
          </p:cNvPr>
          <p:cNvSpPr>
            <a:spLocks noGrp="1"/>
          </p:cNvSpPr>
          <p:nvPr>
            <p:ph type="ftr" sz="quarter" idx="11"/>
          </p:nvPr>
        </p:nvSpPr>
        <p:spPr/>
        <p:txBody>
          <a:bodyPr/>
          <a:lstStyle/>
          <a:p>
            <a:r>
              <a:rPr lang="en-US"/>
              <a:t>www.egitimzirvesi.com</a:t>
            </a:r>
            <a:endParaRPr lang="en-US" dirty="0"/>
          </a:p>
        </p:txBody>
      </p:sp>
      <p:sp>
        <p:nvSpPr>
          <p:cNvPr id="5" name="Slayt Numarası Yer Tutucusu 4">
            <a:extLst>
              <a:ext uri="{FF2B5EF4-FFF2-40B4-BE49-F238E27FC236}">
                <a16:creationId xmlns:a16="http://schemas.microsoft.com/office/drawing/2014/main" id="{B269E05E-E7F8-7D37-746B-9A3B5ECEED16}"/>
              </a:ext>
            </a:extLst>
          </p:cNvPr>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1611996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0F415816-DDE7-2A22-39A1-EDE65CD2566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04568" y="2057401"/>
            <a:ext cx="3805084" cy="3020478"/>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a:extLst>
              <a:ext uri="{FF2B5EF4-FFF2-40B4-BE49-F238E27FC236}">
                <a16:creationId xmlns:a16="http://schemas.microsoft.com/office/drawing/2014/main" id="{9220B85A-C9C3-856A-7A34-76205D075CBD}"/>
              </a:ext>
            </a:extLst>
          </p:cNvPr>
          <p:cNvSpPr txBox="1"/>
          <p:nvPr/>
        </p:nvSpPr>
        <p:spPr>
          <a:xfrm>
            <a:off x="5094955" y="2182860"/>
            <a:ext cx="6096000" cy="2677656"/>
          </a:xfrm>
          <a:prstGeom prst="rect">
            <a:avLst/>
          </a:prstGeom>
          <a:noFill/>
        </p:spPr>
        <p:txBody>
          <a:bodyPr wrap="square">
            <a:spAutoFit/>
          </a:bodyPr>
          <a:lstStyle/>
          <a:p>
            <a:pPr algn="ctr"/>
            <a:r>
              <a:rPr lang="tr-TR" sz="2800" b="0" i="0" dirty="0">
                <a:solidFill>
                  <a:srgbClr val="926600"/>
                </a:solidFill>
                <a:effectLst/>
                <a:latin typeface="Quicksand"/>
              </a:rPr>
              <a:t>Bilim insanları yaptıkları çalışmalar ile Dünya’mızın şeklinin kutuplardan biraz basık bir küre olduğunu kanıtlamıştır. Dünya’nın kendine has bu şekli bilim insanları tarafından </a:t>
            </a:r>
            <a:r>
              <a:rPr lang="tr-TR" sz="2800" b="1" i="0" dirty="0">
                <a:solidFill>
                  <a:srgbClr val="926600"/>
                </a:solidFill>
                <a:effectLst/>
                <a:latin typeface="Quicksand"/>
              </a:rPr>
              <a:t>geoit</a:t>
            </a:r>
            <a:r>
              <a:rPr lang="tr-TR" sz="2800" b="0" i="0" dirty="0">
                <a:solidFill>
                  <a:srgbClr val="926600"/>
                </a:solidFill>
                <a:effectLst/>
                <a:latin typeface="Quicksand"/>
              </a:rPr>
              <a:t> diye isimlendirilmiştir.</a:t>
            </a:r>
            <a:endParaRPr lang="tr-TR" sz="2800" dirty="0"/>
          </a:p>
        </p:txBody>
      </p:sp>
      <p:grpSp>
        <p:nvGrpSpPr>
          <p:cNvPr id="7" name="Grup 6">
            <a:extLst>
              <a:ext uri="{FF2B5EF4-FFF2-40B4-BE49-F238E27FC236}">
                <a16:creationId xmlns:a16="http://schemas.microsoft.com/office/drawing/2014/main" id="{BD9A8DE1-80C3-2D13-FE4A-DAEA4A07D15D}"/>
              </a:ext>
            </a:extLst>
          </p:cNvPr>
          <p:cNvGrpSpPr/>
          <p:nvPr/>
        </p:nvGrpSpPr>
        <p:grpSpPr>
          <a:xfrm rot="2652543">
            <a:off x="1568245" y="1296193"/>
            <a:ext cx="1396181" cy="579482"/>
            <a:chOff x="2241755" y="1477919"/>
            <a:chExt cx="1396181" cy="579482"/>
          </a:xfrm>
        </p:grpSpPr>
        <p:sp>
          <p:nvSpPr>
            <p:cNvPr id="6" name="Ok: Sağ 5">
              <a:extLst>
                <a:ext uri="{FF2B5EF4-FFF2-40B4-BE49-F238E27FC236}">
                  <a16:creationId xmlns:a16="http://schemas.microsoft.com/office/drawing/2014/main" id="{B7D705AC-EE39-CBCB-21C5-F28EAC3CBD2C}"/>
                </a:ext>
              </a:extLst>
            </p:cNvPr>
            <p:cNvSpPr/>
            <p:nvPr/>
          </p:nvSpPr>
          <p:spPr>
            <a:xfrm>
              <a:off x="2320413" y="1477919"/>
              <a:ext cx="1209368" cy="579482"/>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Metin kutusu 2">
              <a:extLst>
                <a:ext uri="{FF2B5EF4-FFF2-40B4-BE49-F238E27FC236}">
                  <a16:creationId xmlns:a16="http://schemas.microsoft.com/office/drawing/2014/main" id="{DDE1FF90-8097-9890-6C10-ABF508F05FBD}"/>
                </a:ext>
              </a:extLst>
            </p:cNvPr>
            <p:cNvSpPr txBox="1"/>
            <p:nvPr/>
          </p:nvSpPr>
          <p:spPr>
            <a:xfrm>
              <a:off x="2241755" y="1582994"/>
              <a:ext cx="1396181" cy="369332"/>
            </a:xfrm>
            <a:prstGeom prst="rect">
              <a:avLst/>
            </a:prstGeom>
            <a:noFill/>
          </p:spPr>
          <p:txBody>
            <a:bodyPr wrap="square" rtlCol="0">
              <a:spAutoFit/>
            </a:bodyPr>
            <a:lstStyle/>
            <a:p>
              <a:pPr algn="ctr"/>
              <a:r>
                <a:rPr lang="tr-TR" b="1" dirty="0">
                  <a:solidFill>
                    <a:srgbClr val="FF0000"/>
                  </a:solidFill>
                  <a:effectLst>
                    <a:outerShdw blurRad="38100" dist="38100" dir="2700000" algn="tl">
                      <a:srgbClr val="000000">
                        <a:alpha val="43137"/>
                      </a:srgbClr>
                    </a:outerShdw>
                  </a:effectLst>
                </a:rPr>
                <a:t>KUTUP</a:t>
              </a:r>
            </a:p>
          </p:txBody>
        </p:sp>
      </p:grpSp>
      <p:pic>
        <p:nvPicPr>
          <p:cNvPr id="8" name="Resim 7">
            <a:extLst>
              <a:ext uri="{FF2B5EF4-FFF2-40B4-BE49-F238E27FC236}">
                <a16:creationId xmlns:a16="http://schemas.microsoft.com/office/drawing/2014/main" id="{617EFEB1-AFA8-6455-A0BE-61852D9F7A15}"/>
              </a:ext>
            </a:extLst>
          </p:cNvPr>
          <p:cNvPicPr>
            <a:picLocks noChangeAspect="1"/>
          </p:cNvPicPr>
          <p:nvPr/>
        </p:nvPicPr>
        <p:blipFill>
          <a:blip r:embed="rId3"/>
          <a:stretch>
            <a:fillRect/>
          </a:stretch>
        </p:blipFill>
        <p:spPr>
          <a:xfrm rot="13599610">
            <a:off x="2072880" y="5124375"/>
            <a:ext cx="1261981" cy="1243692"/>
          </a:xfrm>
          <a:prstGeom prst="rect">
            <a:avLst/>
          </a:prstGeom>
        </p:spPr>
      </p:pic>
      <p:sp>
        <p:nvSpPr>
          <p:cNvPr id="9" name="Veri Yer Tutucusu 8">
            <a:extLst>
              <a:ext uri="{FF2B5EF4-FFF2-40B4-BE49-F238E27FC236}">
                <a16:creationId xmlns:a16="http://schemas.microsoft.com/office/drawing/2014/main" id="{2D571E87-0EF1-9160-BEA4-9D761E74BAF7}"/>
              </a:ext>
            </a:extLst>
          </p:cNvPr>
          <p:cNvSpPr>
            <a:spLocks noGrp="1"/>
          </p:cNvSpPr>
          <p:nvPr>
            <p:ph type="dt" sz="half" idx="10"/>
          </p:nvPr>
        </p:nvSpPr>
        <p:spPr/>
        <p:txBody>
          <a:bodyPr/>
          <a:lstStyle/>
          <a:p>
            <a:fld id="{8CBA2DE2-0BB2-440E-A1A9-D5AA0D9712E5}" type="datetime1">
              <a:rPr lang="en-US" smtClean="0"/>
              <a:t>9/21/2024</a:t>
            </a:fld>
            <a:endParaRPr lang="en-US" dirty="0"/>
          </a:p>
        </p:txBody>
      </p:sp>
      <p:sp>
        <p:nvSpPr>
          <p:cNvPr id="10" name="Alt Bilgi Yer Tutucusu 9">
            <a:extLst>
              <a:ext uri="{FF2B5EF4-FFF2-40B4-BE49-F238E27FC236}">
                <a16:creationId xmlns:a16="http://schemas.microsoft.com/office/drawing/2014/main" id="{8E963071-7B3A-C115-3E8A-9FA2BA0E57B4}"/>
              </a:ext>
            </a:extLst>
          </p:cNvPr>
          <p:cNvSpPr>
            <a:spLocks noGrp="1"/>
          </p:cNvSpPr>
          <p:nvPr>
            <p:ph type="ftr" sz="quarter" idx="11"/>
          </p:nvPr>
        </p:nvSpPr>
        <p:spPr/>
        <p:txBody>
          <a:bodyPr/>
          <a:lstStyle/>
          <a:p>
            <a:r>
              <a:rPr lang="en-US"/>
              <a:t>www.egitimzirvesi.com</a:t>
            </a:r>
            <a:endParaRPr lang="en-US" dirty="0"/>
          </a:p>
        </p:txBody>
      </p:sp>
      <p:sp>
        <p:nvSpPr>
          <p:cNvPr id="11" name="Slayt Numarası Yer Tutucusu 10">
            <a:extLst>
              <a:ext uri="{FF2B5EF4-FFF2-40B4-BE49-F238E27FC236}">
                <a16:creationId xmlns:a16="http://schemas.microsoft.com/office/drawing/2014/main" id="{3253FC89-9E19-5203-8C92-6039A57A114A}"/>
              </a:ext>
            </a:extLst>
          </p:cNvPr>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745115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3B2B8D0-64B4-6860-1E47-C91588E942B3}"/>
              </a:ext>
            </a:extLst>
          </p:cNvPr>
          <p:cNvSpPr>
            <a:spLocks noGrp="1"/>
          </p:cNvSpPr>
          <p:nvPr>
            <p:ph type="title"/>
          </p:nvPr>
        </p:nvSpPr>
        <p:spPr/>
        <p:txBody>
          <a:bodyPr/>
          <a:lstStyle/>
          <a:p>
            <a:pPr algn="l"/>
            <a:r>
              <a:rPr lang="tr-TR" dirty="0"/>
              <a:t>DÜNYA’MIZIN ŞEKLİ İLE İLGİLİ GÖRÜŞLER</a:t>
            </a:r>
          </a:p>
        </p:txBody>
      </p:sp>
      <p:sp>
        <p:nvSpPr>
          <p:cNvPr id="3" name="İçerik Yer Tutucusu 2">
            <a:extLst>
              <a:ext uri="{FF2B5EF4-FFF2-40B4-BE49-F238E27FC236}">
                <a16:creationId xmlns:a16="http://schemas.microsoft.com/office/drawing/2014/main" id="{1F182BB8-0E78-4417-75E2-5F47B55F73D2}"/>
              </a:ext>
            </a:extLst>
          </p:cNvPr>
          <p:cNvSpPr>
            <a:spLocks noGrp="1"/>
          </p:cNvSpPr>
          <p:nvPr>
            <p:ph idx="1"/>
          </p:nvPr>
        </p:nvSpPr>
        <p:spPr/>
        <p:txBody>
          <a:bodyPr>
            <a:normAutofit lnSpcReduction="10000"/>
          </a:bodyPr>
          <a:lstStyle/>
          <a:p>
            <a:pPr marL="0" indent="0">
              <a:buNone/>
            </a:pPr>
            <a:endParaRPr lang="tr-TR" dirty="0"/>
          </a:p>
          <a:p>
            <a:pPr marL="0" indent="0">
              <a:buNone/>
            </a:pPr>
            <a:r>
              <a:rPr lang="tr-TR" dirty="0"/>
              <a:t>Eski zamanlarda insanlar Dünya’nın şekli ile ilgili farklı görüşler ileri sürmüşlerdir. Bazıları;</a:t>
            </a:r>
          </a:p>
          <a:p>
            <a:pPr marL="0" indent="0">
              <a:buNone/>
            </a:pPr>
            <a:r>
              <a:rPr lang="tr-TR" dirty="0"/>
              <a:t>1) Dünya’nın öküzün boynuzları üzerinde durduğunu düşünüyorlardı.</a:t>
            </a:r>
          </a:p>
          <a:p>
            <a:pPr marL="0" indent="0">
              <a:buNone/>
            </a:pPr>
            <a:r>
              <a:rPr lang="tr-TR" dirty="0"/>
              <a:t>2) MISIRLILAR, Dünya’nın bir kutuya benzediğini ve gökyüzünün de onun kapağı olduğunu düşünüyorlardı.</a:t>
            </a:r>
          </a:p>
          <a:p>
            <a:pPr marL="0" indent="0">
              <a:buNone/>
            </a:pPr>
            <a:r>
              <a:rPr lang="tr-TR" dirty="0"/>
              <a:t>3) BABİLLİLER, Dünya’nın düz bir tepsi gibi olduğunu düşünenler, denizde fazla ilerlerlerse boşluğa düşeceklerini düşünüyorlardı.</a:t>
            </a:r>
          </a:p>
          <a:p>
            <a:pPr marL="0" indent="0">
              <a:buNone/>
            </a:pPr>
            <a:r>
              <a:rPr lang="tr-TR" dirty="0"/>
              <a:t>4) HİNTLİLER, Dünya’nın dev bir </a:t>
            </a:r>
            <a:r>
              <a:rPr lang="tr-TR" dirty="0" err="1"/>
              <a:t>kaplumbağa’nın</a:t>
            </a:r>
            <a:r>
              <a:rPr lang="tr-TR" dirty="0"/>
              <a:t> üzerinde dört filin üzerindeki daire şeklinde düşünüyorlardı.</a:t>
            </a:r>
          </a:p>
          <a:p>
            <a:pPr marL="0" indent="0">
              <a:buNone/>
            </a:pPr>
            <a:r>
              <a:rPr lang="tr-TR" dirty="0"/>
              <a:t>5) MAYALAR, Dünya’nın gölde yüzen dev bir timsah olduğunu düşünüyorlardı.</a:t>
            </a:r>
          </a:p>
          <a:p>
            <a:endParaRPr lang="tr-TR" dirty="0"/>
          </a:p>
        </p:txBody>
      </p:sp>
      <p:sp>
        <p:nvSpPr>
          <p:cNvPr id="4" name="Veri Yer Tutucusu 3">
            <a:extLst>
              <a:ext uri="{FF2B5EF4-FFF2-40B4-BE49-F238E27FC236}">
                <a16:creationId xmlns:a16="http://schemas.microsoft.com/office/drawing/2014/main" id="{2A7FCDDA-E333-0CCC-A18B-54E30CB84388}"/>
              </a:ext>
            </a:extLst>
          </p:cNvPr>
          <p:cNvSpPr>
            <a:spLocks noGrp="1"/>
          </p:cNvSpPr>
          <p:nvPr>
            <p:ph type="dt" sz="half" idx="10"/>
          </p:nvPr>
        </p:nvSpPr>
        <p:spPr/>
        <p:txBody>
          <a:bodyPr/>
          <a:lstStyle/>
          <a:p>
            <a:fld id="{E7551134-2C68-4E58-83F3-21759FE04823}" type="datetime1">
              <a:rPr lang="en-US" smtClean="0"/>
              <a:t>9/21/2024</a:t>
            </a:fld>
            <a:endParaRPr lang="en-US" dirty="0"/>
          </a:p>
        </p:txBody>
      </p:sp>
      <p:sp>
        <p:nvSpPr>
          <p:cNvPr id="5" name="Alt Bilgi Yer Tutucusu 4">
            <a:extLst>
              <a:ext uri="{FF2B5EF4-FFF2-40B4-BE49-F238E27FC236}">
                <a16:creationId xmlns:a16="http://schemas.microsoft.com/office/drawing/2014/main" id="{E48DF1CA-37A1-2EE2-6A9F-63C0A4D14482}"/>
              </a:ext>
            </a:extLst>
          </p:cNvPr>
          <p:cNvSpPr>
            <a:spLocks noGrp="1"/>
          </p:cNvSpPr>
          <p:nvPr>
            <p:ph type="ftr" sz="quarter" idx="11"/>
          </p:nvPr>
        </p:nvSpPr>
        <p:spPr/>
        <p:txBody>
          <a:bodyPr/>
          <a:lstStyle/>
          <a:p>
            <a:r>
              <a:rPr lang="en-US"/>
              <a:t>www.egitimzirvesi.com</a:t>
            </a:r>
            <a:endParaRPr lang="en-US" dirty="0"/>
          </a:p>
        </p:txBody>
      </p:sp>
      <p:sp>
        <p:nvSpPr>
          <p:cNvPr id="6" name="Slayt Numarası Yer Tutucusu 5">
            <a:extLst>
              <a:ext uri="{FF2B5EF4-FFF2-40B4-BE49-F238E27FC236}">
                <a16:creationId xmlns:a16="http://schemas.microsoft.com/office/drawing/2014/main" id="{532B880A-92D3-2C37-2B34-CC87AC121DF5}"/>
              </a:ext>
            </a:extLst>
          </p:cNvPr>
          <p:cNvSpPr>
            <a:spLocks noGrp="1"/>
          </p:cNvSpPr>
          <p:nvPr>
            <p:ph type="sldNum" sz="quarter" idx="12"/>
          </p:nvPr>
        </p:nvSpPr>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2693069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a:extLst>
              <a:ext uri="{FF2B5EF4-FFF2-40B4-BE49-F238E27FC236}">
                <a16:creationId xmlns:a16="http://schemas.microsoft.com/office/drawing/2014/main" id="{967CED55-AE78-67DC-FC51-EBC6AB126F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037" t="78172" r="9695" b="7957"/>
          <a:stretch/>
        </p:blipFill>
        <p:spPr bwMode="auto">
          <a:xfrm>
            <a:off x="3529780" y="4807038"/>
            <a:ext cx="4761551" cy="17240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a:extLst>
              <a:ext uri="{FF2B5EF4-FFF2-40B4-BE49-F238E27FC236}">
                <a16:creationId xmlns:a16="http://schemas.microsoft.com/office/drawing/2014/main" id="{330773A2-8D87-B6D4-D7A2-257F563038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037" t="57886" r="9695" b="23763"/>
          <a:stretch/>
        </p:blipFill>
        <p:spPr bwMode="auto">
          <a:xfrm>
            <a:off x="6258231" y="2819458"/>
            <a:ext cx="4606413" cy="17240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548A4303-0828-1B2B-320E-067FAC5BB5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037" t="41254" r="9695" b="43405"/>
          <a:stretch/>
        </p:blipFill>
        <p:spPr bwMode="auto">
          <a:xfrm>
            <a:off x="762002" y="2900516"/>
            <a:ext cx="4606413" cy="16247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5AD4589-8410-E8D2-5A46-62B7C6B344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644" t="24336" r="10774" b="59773"/>
          <a:stretch/>
        </p:blipFill>
        <p:spPr bwMode="auto">
          <a:xfrm>
            <a:off x="6258232" y="744793"/>
            <a:ext cx="4606414" cy="16247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a:extLst>
              <a:ext uri="{FF2B5EF4-FFF2-40B4-BE49-F238E27FC236}">
                <a16:creationId xmlns:a16="http://schemas.microsoft.com/office/drawing/2014/main" id="{CD3A76EE-2503-9A0F-28A0-61914BEABE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038" t="5161" r="11636" b="78029"/>
          <a:stretch/>
        </p:blipFill>
        <p:spPr bwMode="auto">
          <a:xfrm>
            <a:off x="762002" y="744793"/>
            <a:ext cx="4606414" cy="1624781"/>
          </a:xfrm>
          <a:prstGeom prst="rect">
            <a:avLst/>
          </a:prstGeom>
          <a:noFill/>
          <a:extLst>
            <a:ext uri="{909E8E84-426E-40DD-AFC4-6F175D3DCCD1}">
              <a14:hiddenFill xmlns:a14="http://schemas.microsoft.com/office/drawing/2010/main">
                <a:solidFill>
                  <a:srgbClr val="FFFFFF"/>
                </a:solidFill>
              </a14:hiddenFill>
            </a:ext>
          </a:extLst>
        </p:spPr>
      </p:pic>
      <p:sp>
        <p:nvSpPr>
          <p:cNvPr id="2" name="Veri Yer Tutucusu 1">
            <a:extLst>
              <a:ext uri="{FF2B5EF4-FFF2-40B4-BE49-F238E27FC236}">
                <a16:creationId xmlns:a16="http://schemas.microsoft.com/office/drawing/2014/main" id="{E7B63BFC-D1D2-FEFD-A50B-362729DA36F0}"/>
              </a:ext>
            </a:extLst>
          </p:cNvPr>
          <p:cNvSpPr>
            <a:spLocks noGrp="1"/>
          </p:cNvSpPr>
          <p:nvPr>
            <p:ph type="dt" sz="half" idx="10"/>
          </p:nvPr>
        </p:nvSpPr>
        <p:spPr/>
        <p:txBody>
          <a:bodyPr/>
          <a:lstStyle/>
          <a:p>
            <a:fld id="{19BDEAA6-DDA7-4630-8A54-9CCAFB5B34AD}" type="datetime1">
              <a:rPr lang="en-US" smtClean="0"/>
              <a:t>9/21/2024</a:t>
            </a:fld>
            <a:endParaRPr lang="en-US" dirty="0"/>
          </a:p>
        </p:txBody>
      </p:sp>
      <p:sp>
        <p:nvSpPr>
          <p:cNvPr id="3" name="Alt Bilgi Yer Tutucusu 2">
            <a:extLst>
              <a:ext uri="{FF2B5EF4-FFF2-40B4-BE49-F238E27FC236}">
                <a16:creationId xmlns:a16="http://schemas.microsoft.com/office/drawing/2014/main" id="{F89EC07C-F755-A92B-F559-88BB536B915D}"/>
              </a:ext>
            </a:extLst>
          </p:cNvPr>
          <p:cNvSpPr>
            <a:spLocks noGrp="1"/>
          </p:cNvSpPr>
          <p:nvPr>
            <p:ph type="ftr" sz="quarter" idx="11"/>
          </p:nvPr>
        </p:nvSpPr>
        <p:spPr/>
        <p:txBody>
          <a:bodyPr/>
          <a:lstStyle/>
          <a:p>
            <a:r>
              <a:rPr lang="en-US"/>
              <a:t>www.egitimzirvesi.com</a:t>
            </a:r>
            <a:endParaRPr lang="en-US" dirty="0"/>
          </a:p>
        </p:txBody>
      </p:sp>
      <p:sp>
        <p:nvSpPr>
          <p:cNvPr id="4" name="Slayt Numarası Yer Tutucusu 3">
            <a:extLst>
              <a:ext uri="{FF2B5EF4-FFF2-40B4-BE49-F238E27FC236}">
                <a16:creationId xmlns:a16="http://schemas.microsoft.com/office/drawing/2014/main" id="{859C380B-738B-EC3D-A68C-28062A3A161B}"/>
              </a:ext>
            </a:extLst>
          </p:cNvPr>
          <p:cNvSpPr>
            <a:spLocks noGrp="1"/>
          </p:cNvSpPr>
          <p:nvPr>
            <p:ph type="sldNum" sz="quarter" idx="12"/>
          </p:nvPr>
        </p:nvSpPr>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2213898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030"/>
                                        </p:tgtEl>
                                        <p:attrNameLst>
                                          <p:attrName>style.visibility</p:attrName>
                                        </p:attrNameLst>
                                      </p:cBhvr>
                                      <p:to>
                                        <p:strVal val="visible"/>
                                      </p:to>
                                    </p:set>
                                    <p:animEffect transition="in" filter="circle(in)">
                                      <p:cBhvr>
                                        <p:cTn id="30" dur="2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95D8469-99B9-8527-4C89-4E6365AABF0A}"/>
              </a:ext>
            </a:extLst>
          </p:cNvPr>
          <p:cNvSpPr>
            <a:spLocks noGrp="1"/>
          </p:cNvSpPr>
          <p:nvPr>
            <p:ph type="title"/>
          </p:nvPr>
        </p:nvSpPr>
        <p:spPr>
          <a:xfrm>
            <a:off x="1936955" y="1108502"/>
            <a:ext cx="9411929" cy="1293028"/>
          </a:xfrm>
        </p:spPr>
        <p:txBody>
          <a:bodyPr>
            <a:normAutofit fontScale="90000"/>
          </a:bodyPr>
          <a:lstStyle/>
          <a:p>
            <a:pPr algn="l"/>
            <a:r>
              <a:rPr lang="tr-TR" b="0" i="0" dirty="0">
                <a:effectLst/>
                <a:latin typeface="Quicksand"/>
              </a:rPr>
              <a:t>Dünya’nın Şeklinin Küre Olduğunu Savunan Bilim İnsanları</a:t>
            </a:r>
            <a:br>
              <a:rPr lang="tr-TR" b="0" i="0" dirty="0">
                <a:effectLst/>
                <a:latin typeface="Quicksand"/>
              </a:rPr>
            </a:br>
            <a:endParaRPr lang="tr-TR" dirty="0"/>
          </a:p>
        </p:txBody>
      </p:sp>
      <p:pic>
        <p:nvPicPr>
          <p:cNvPr id="3076" name="Picture 4">
            <a:extLst>
              <a:ext uri="{FF2B5EF4-FFF2-40B4-BE49-F238E27FC236}">
                <a16:creationId xmlns:a16="http://schemas.microsoft.com/office/drawing/2014/main" id="{515B3646-F529-2BE8-AA84-BCB45D4F64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126" y="2300749"/>
            <a:ext cx="10888416" cy="4066540"/>
          </a:xfrm>
          <a:prstGeom prst="rect">
            <a:avLst/>
          </a:prstGeom>
          <a:noFill/>
          <a:extLst>
            <a:ext uri="{909E8E84-426E-40DD-AFC4-6F175D3DCCD1}">
              <a14:hiddenFill xmlns:a14="http://schemas.microsoft.com/office/drawing/2010/main">
                <a:solidFill>
                  <a:srgbClr val="FFFFFF"/>
                </a:solidFill>
              </a14:hiddenFill>
            </a:ext>
          </a:extLst>
        </p:spPr>
      </p:pic>
      <p:sp>
        <p:nvSpPr>
          <p:cNvPr id="3" name="Veri Yer Tutucusu 2">
            <a:extLst>
              <a:ext uri="{FF2B5EF4-FFF2-40B4-BE49-F238E27FC236}">
                <a16:creationId xmlns:a16="http://schemas.microsoft.com/office/drawing/2014/main" id="{199F1E7C-220A-AAE9-11CD-6BB07917C191}"/>
              </a:ext>
            </a:extLst>
          </p:cNvPr>
          <p:cNvSpPr>
            <a:spLocks noGrp="1"/>
          </p:cNvSpPr>
          <p:nvPr>
            <p:ph type="dt" sz="half" idx="10"/>
          </p:nvPr>
        </p:nvSpPr>
        <p:spPr/>
        <p:txBody>
          <a:bodyPr/>
          <a:lstStyle/>
          <a:p>
            <a:fld id="{D7B3ED24-1A61-4057-ABFD-0D11BE66AE4F}" type="datetime1">
              <a:rPr lang="en-US" smtClean="0"/>
              <a:t>9/21/2024</a:t>
            </a:fld>
            <a:endParaRPr lang="en-US" dirty="0"/>
          </a:p>
        </p:txBody>
      </p:sp>
      <p:sp>
        <p:nvSpPr>
          <p:cNvPr id="4" name="Alt Bilgi Yer Tutucusu 3">
            <a:extLst>
              <a:ext uri="{FF2B5EF4-FFF2-40B4-BE49-F238E27FC236}">
                <a16:creationId xmlns:a16="http://schemas.microsoft.com/office/drawing/2014/main" id="{BA68E7D5-4A94-061E-A20E-D69773C84B45}"/>
              </a:ext>
            </a:extLst>
          </p:cNvPr>
          <p:cNvSpPr>
            <a:spLocks noGrp="1"/>
          </p:cNvSpPr>
          <p:nvPr>
            <p:ph type="ftr" sz="quarter" idx="11"/>
          </p:nvPr>
        </p:nvSpPr>
        <p:spPr/>
        <p:txBody>
          <a:bodyPr/>
          <a:lstStyle/>
          <a:p>
            <a:r>
              <a:rPr lang="en-US"/>
              <a:t>www.egitimzirvesi.com</a:t>
            </a:r>
            <a:endParaRPr lang="en-US" dirty="0"/>
          </a:p>
        </p:txBody>
      </p:sp>
      <p:sp>
        <p:nvSpPr>
          <p:cNvPr id="5" name="Slayt Numarası Yer Tutucusu 4">
            <a:extLst>
              <a:ext uri="{FF2B5EF4-FFF2-40B4-BE49-F238E27FC236}">
                <a16:creationId xmlns:a16="http://schemas.microsoft.com/office/drawing/2014/main" id="{E6F17F94-B6AC-2653-7937-DC092A29940F}"/>
              </a:ext>
            </a:extLst>
          </p:cNvPr>
          <p:cNvSpPr>
            <a:spLocks noGrp="1"/>
          </p:cNvSpPr>
          <p:nvPr>
            <p:ph type="sldNum" sz="quarter" idx="12"/>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2360086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32182C2-9F9B-B2C4-D861-A888B948AD3C}"/>
              </a:ext>
            </a:extLst>
          </p:cNvPr>
          <p:cNvSpPr>
            <a:spLocks noGrp="1"/>
          </p:cNvSpPr>
          <p:nvPr>
            <p:ph idx="1"/>
          </p:nvPr>
        </p:nvSpPr>
        <p:spPr>
          <a:xfrm>
            <a:off x="5427406" y="1963567"/>
            <a:ext cx="6167283" cy="4589416"/>
          </a:xfrm>
        </p:spPr>
        <p:txBody>
          <a:bodyPr>
            <a:normAutofit/>
          </a:bodyPr>
          <a:lstStyle/>
          <a:p>
            <a:pPr marL="0" indent="0">
              <a:buNone/>
            </a:pPr>
            <a:r>
              <a:rPr lang="tr-TR" sz="2800" dirty="0"/>
              <a:t>1) PİSAGOR: Pisagor, Dünya’nın Güneş etrafında döndüğünü ve yuvarlak olduğunu ileri süren ilk kişiydi. Ancak Pisagor`un bu dediğine bilimle uğraşan kişilerin dışında inanan olmamıştı.</a:t>
            </a:r>
          </a:p>
          <a:p>
            <a:pPr marL="0" indent="0">
              <a:buNone/>
            </a:pPr>
            <a:endParaRPr lang="tr-TR" sz="2800" dirty="0"/>
          </a:p>
          <a:p>
            <a:pPr marL="0" indent="0">
              <a:buNone/>
            </a:pPr>
            <a:endParaRPr lang="tr-TR" sz="2800" dirty="0"/>
          </a:p>
        </p:txBody>
      </p:sp>
      <p:pic>
        <p:nvPicPr>
          <p:cNvPr id="4" name="Resim 3">
            <a:extLst>
              <a:ext uri="{FF2B5EF4-FFF2-40B4-BE49-F238E27FC236}">
                <a16:creationId xmlns:a16="http://schemas.microsoft.com/office/drawing/2014/main" id="{0E941626-E852-A02B-9667-2A31622C18DE}"/>
              </a:ext>
            </a:extLst>
          </p:cNvPr>
          <p:cNvPicPr>
            <a:picLocks noChangeAspect="1"/>
          </p:cNvPicPr>
          <p:nvPr/>
        </p:nvPicPr>
        <p:blipFill>
          <a:blip r:embed="rId2"/>
          <a:stretch>
            <a:fillRect/>
          </a:stretch>
        </p:blipFill>
        <p:spPr>
          <a:xfrm>
            <a:off x="1179873" y="1963566"/>
            <a:ext cx="4009102" cy="3660485"/>
          </a:xfrm>
          <a:prstGeom prst="rect">
            <a:avLst/>
          </a:prstGeom>
        </p:spPr>
      </p:pic>
      <p:sp>
        <p:nvSpPr>
          <p:cNvPr id="2" name="Veri Yer Tutucusu 1">
            <a:extLst>
              <a:ext uri="{FF2B5EF4-FFF2-40B4-BE49-F238E27FC236}">
                <a16:creationId xmlns:a16="http://schemas.microsoft.com/office/drawing/2014/main" id="{51DB3DE8-3441-6D85-9906-70054A8CD33D}"/>
              </a:ext>
            </a:extLst>
          </p:cNvPr>
          <p:cNvSpPr>
            <a:spLocks noGrp="1"/>
          </p:cNvSpPr>
          <p:nvPr>
            <p:ph type="dt" sz="half" idx="10"/>
          </p:nvPr>
        </p:nvSpPr>
        <p:spPr/>
        <p:txBody>
          <a:bodyPr/>
          <a:lstStyle/>
          <a:p>
            <a:fld id="{669F60CF-47B1-463B-83B0-9DD733A41DD6}" type="datetime1">
              <a:rPr lang="en-US" smtClean="0"/>
              <a:t>9/21/2024</a:t>
            </a:fld>
            <a:endParaRPr lang="en-US" dirty="0"/>
          </a:p>
        </p:txBody>
      </p:sp>
      <p:sp>
        <p:nvSpPr>
          <p:cNvPr id="5" name="Alt Bilgi Yer Tutucusu 4">
            <a:extLst>
              <a:ext uri="{FF2B5EF4-FFF2-40B4-BE49-F238E27FC236}">
                <a16:creationId xmlns:a16="http://schemas.microsoft.com/office/drawing/2014/main" id="{B2EE0F6A-C33F-A041-AE8B-68318767EF7C}"/>
              </a:ext>
            </a:extLst>
          </p:cNvPr>
          <p:cNvSpPr>
            <a:spLocks noGrp="1"/>
          </p:cNvSpPr>
          <p:nvPr>
            <p:ph type="ftr" sz="quarter" idx="11"/>
          </p:nvPr>
        </p:nvSpPr>
        <p:spPr/>
        <p:txBody>
          <a:bodyPr/>
          <a:lstStyle/>
          <a:p>
            <a:r>
              <a:rPr lang="en-US"/>
              <a:t>www.egitimzirvesi.com</a:t>
            </a:r>
            <a:endParaRPr lang="en-US" dirty="0"/>
          </a:p>
        </p:txBody>
      </p:sp>
      <p:sp>
        <p:nvSpPr>
          <p:cNvPr id="6" name="Slayt Numarası Yer Tutucusu 5">
            <a:extLst>
              <a:ext uri="{FF2B5EF4-FFF2-40B4-BE49-F238E27FC236}">
                <a16:creationId xmlns:a16="http://schemas.microsoft.com/office/drawing/2014/main" id="{86283A6C-A06F-82D7-DF0C-314D8F87BF2A}"/>
              </a:ext>
            </a:extLst>
          </p:cNvPr>
          <p:cNvSpPr>
            <a:spLocks noGrp="1"/>
          </p:cNvSpPr>
          <p:nvPr>
            <p:ph type="sldNum" sz="quarter" idx="12"/>
          </p:nvPr>
        </p:nvSpPr>
        <p:spPr/>
        <p:txBody>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3741123259"/>
      </p:ext>
    </p:extLst>
  </p:cSld>
  <p:clrMapOvr>
    <a:masterClrMapping/>
  </p:clrMapOvr>
</p:sld>
</file>

<file path=ppt/theme/theme1.xml><?xml version="1.0" encoding="utf-8"?>
<a:theme xmlns:a="http://schemas.openxmlformats.org/drawingml/2006/main" name="Uçak İzi">
  <a:themeElements>
    <a:clrScheme name="Uçak İzi">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Uçak İzi">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çak İzi">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TM04033937[[fn=Uçak İzi]]</Template>
  <TotalTime>128</TotalTime>
  <Words>1404</Words>
  <Application>Microsoft Office PowerPoint</Application>
  <PresentationFormat>Geniş ekran</PresentationFormat>
  <Paragraphs>184</Paragraphs>
  <Slides>38</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38</vt:i4>
      </vt:variant>
    </vt:vector>
  </HeadingPairs>
  <TitlesOfParts>
    <vt:vector size="43" baseType="lpstr">
      <vt:lpstr>Arial</vt:lpstr>
      <vt:lpstr>Calibri</vt:lpstr>
      <vt:lpstr>Century Gothic</vt:lpstr>
      <vt:lpstr>Quicksand</vt:lpstr>
      <vt:lpstr>Uçak İzi</vt:lpstr>
      <vt:lpstr> GEZEGENİMİZİ TANIYALIM</vt:lpstr>
      <vt:lpstr>DÜNYA’NIN ŞEKLİ </vt:lpstr>
      <vt:lpstr>PowerPoint Sunusu</vt:lpstr>
      <vt:lpstr>PowerPoint Sunusu</vt:lpstr>
      <vt:lpstr>PowerPoint Sunusu</vt:lpstr>
      <vt:lpstr>DÜNYA’MIZIN ŞEKLİ İLE İLGİLİ GÖRÜŞLER</vt:lpstr>
      <vt:lpstr>PowerPoint Sunusu</vt:lpstr>
      <vt:lpstr>Dünya’nın Şeklinin Küre Olduğunu Savunan Bilim İnsanları </vt:lpstr>
      <vt:lpstr>PowerPoint Sunusu</vt:lpstr>
      <vt:lpstr>PowerPoint Sunusu</vt:lpstr>
      <vt:lpstr>PowerPoint Sunusu</vt:lpstr>
      <vt:lpstr>PowerPoint Sunusu</vt:lpstr>
      <vt:lpstr>PowerPoint Sunusu</vt:lpstr>
      <vt:lpstr>PowerPoint Sunusu</vt:lpstr>
      <vt:lpstr>PowerPoint Sunusu</vt:lpstr>
      <vt:lpstr>Dünya’nın Şeklinin Küreye Benzediğini Kanıtlayan Örnekler </vt:lpstr>
      <vt:lpstr> DÜNYA’NIN KATMANLARI </vt:lpstr>
      <vt:lpstr>PowerPoint Sunusu</vt:lpstr>
      <vt:lpstr>PowerPoint Sunusu</vt:lpstr>
      <vt:lpstr>PowerPoint Sunusu</vt:lpstr>
      <vt:lpstr>PowerPoint Sunusu</vt:lpstr>
      <vt:lpstr>PowerPoint Sunusu</vt:lpstr>
      <vt:lpstr>PowerPoint Sunusu</vt:lpstr>
      <vt:lpstr>PowerPoint Sunusu</vt:lpstr>
      <vt:lpstr>PowerPoint Sunusu</vt:lpstr>
      <vt:lpstr>DÜNYA’NIN GÖZLEMLENEBİLEN(DIŞ) KATMANLARI</vt:lpstr>
      <vt:lpstr>PowerPoint Sunusu</vt:lpstr>
      <vt:lpstr>PowerPoint Sunusu</vt:lpstr>
      <vt:lpstr>PowerPoint Sunusu</vt:lpstr>
      <vt:lpstr>PowerPoint Sunusu</vt:lpstr>
      <vt:lpstr>PowerPoint Sunusu</vt:lpstr>
      <vt:lpstr>ARAL GÖLÜ</vt:lpstr>
      <vt:lpstr>3. Hava Katmanı − Atmosfer </vt:lpstr>
      <vt:lpstr>Atmosferin Görevleri </vt:lpstr>
      <vt:lpstr>DÜNYANIN KATMANLARININ SIRALAMASI</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yasar tasdogen</dc:creator>
  <cp:lastModifiedBy>yasar tasdogen</cp:lastModifiedBy>
  <cp:revision>15</cp:revision>
  <dcterms:created xsi:type="dcterms:W3CDTF">2024-09-20T19:44:21Z</dcterms:created>
  <dcterms:modified xsi:type="dcterms:W3CDTF">2024-09-21T08:30:07Z</dcterms:modified>
</cp:coreProperties>
</file>